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3" r:id="rId2"/>
    <p:sldId id="267" r:id="rId3"/>
    <p:sldId id="257" r:id="rId4"/>
    <p:sldId id="258" r:id="rId5"/>
    <p:sldId id="259" r:id="rId6"/>
    <p:sldId id="279" r:id="rId7"/>
    <p:sldId id="260" r:id="rId8"/>
    <p:sldId id="261" r:id="rId9"/>
    <p:sldId id="262" r:id="rId10"/>
    <p:sldId id="263" r:id="rId11"/>
    <p:sldId id="264" r:id="rId12"/>
    <p:sldId id="265" r:id="rId13"/>
    <p:sldId id="272" r:id="rId14"/>
    <p:sldId id="268" r:id="rId15"/>
    <p:sldId id="269" r:id="rId16"/>
    <p:sldId id="270" r:id="rId17"/>
    <p:sldId id="274" r:id="rId18"/>
    <p:sldId id="277" r:id="rId19"/>
    <p:sldId id="276" r:id="rId20"/>
    <p:sldId id="256" r:id="rId21"/>
    <p:sldId id="281" r:id="rId22"/>
    <p:sldId id="280"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EDF"/>
    <a:srgbClr val="BDBF47"/>
    <a:srgbClr val="92278F"/>
    <a:srgbClr val="F15929"/>
    <a:srgbClr val="A01E62"/>
    <a:srgbClr val="EE1B33"/>
    <a:srgbClr val="8BB273"/>
    <a:srgbClr val="22BDBD"/>
    <a:srgbClr val="DDB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19"/>
    <p:restoredTop sz="94677"/>
  </p:normalViewPr>
  <p:slideViewPr>
    <p:cSldViewPr snapToGrid="0" snapToObjects="1" showGuides="1">
      <p:cViewPr varScale="1">
        <p:scale>
          <a:sx n="39" d="100"/>
          <a:sy n="39" d="100"/>
        </p:scale>
        <p:origin x="107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56165-F4BC-644C-AA47-9D4A59E812B2}"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D077E-0873-A246-8477-CDF7142A4A64}" type="slidenum">
              <a:rPr lang="en-US" smtClean="0"/>
              <a:t>‹#›</a:t>
            </a:fld>
            <a:endParaRPr lang="en-US"/>
          </a:p>
        </p:txBody>
      </p:sp>
    </p:spTree>
    <p:extLst>
      <p:ext uri="{BB962C8B-B14F-4D97-AF65-F5344CB8AC3E}">
        <p14:creationId xmlns:p14="http://schemas.microsoft.com/office/powerpoint/2010/main" val="106451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3</a:t>
            </a:fld>
            <a:endParaRPr lang="en-US"/>
          </a:p>
        </p:txBody>
      </p:sp>
    </p:spTree>
    <p:extLst>
      <p:ext uri="{BB962C8B-B14F-4D97-AF65-F5344CB8AC3E}">
        <p14:creationId xmlns:p14="http://schemas.microsoft.com/office/powerpoint/2010/main" val="124001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4</a:t>
            </a:fld>
            <a:endParaRPr lang="en-US"/>
          </a:p>
        </p:txBody>
      </p:sp>
    </p:spTree>
    <p:extLst>
      <p:ext uri="{BB962C8B-B14F-4D97-AF65-F5344CB8AC3E}">
        <p14:creationId xmlns:p14="http://schemas.microsoft.com/office/powerpoint/2010/main" val="173650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6</a:t>
            </a:fld>
            <a:endParaRPr lang="en-US"/>
          </a:p>
        </p:txBody>
      </p:sp>
    </p:spTree>
    <p:extLst>
      <p:ext uri="{BB962C8B-B14F-4D97-AF65-F5344CB8AC3E}">
        <p14:creationId xmlns:p14="http://schemas.microsoft.com/office/powerpoint/2010/main" val="86380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10</a:t>
            </a:fld>
            <a:endParaRPr lang="en-US"/>
          </a:p>
        </p:txBody>
      </p:sp>
    </p:spTree>
    <p:extLst>
      <p:ext uri="{BB962C8B-B14F-4D97-AF65-F5344CB8AC3E}">
        <p14:creationId xmlns:p14="http://schemas.microsoft.com/office/powerpoint/2010/main" val="642585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11</a:t>
            </a:fld>
            <a:endParaRPr lang="en-US"/>
          </a:p>
        </p:txBody>
      </p:sp>
    </p:spTree>
    <p:extLst>
      <p:ext uri="{BB962C8B-B14F-4D97-AF65-F5344CB8AC3E}">
        <p14:creationId xmlns:p14="http://schemas.microsoft.com/office/powerpoint/2010/main" val="84672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D077E-0873-A246-8477-CDF7142A4A64}" type="slidenum">
              <a:rPr lang="en-US" smtClean="0"/>
              <a:t>15</a:t>
            </a:fld>
            <a:endParaRPr lang="en-US"/>
          </a:p>
        </p:txBody>
      </p:sp>
    </p:spTree>
    <p:extLst>
      <p:ext uri="{BB962C8B-B14F-4D97-AF65-F5344CB8AC3E}">
        <p14:creationId xmlns:p14="http://schemas.microsoft.com/office/powerpoint/2010/main" val="106461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671FBD-0D0E-254E-AB8B-AE5A2FAFC065}"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71FBD-0D0E-254E-AB8B-AE5A2FAFC065}"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71FBD-0D0E-254E-AB8B-AE5A2FAFC065}"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71FBD-0D0E-254E-AB8B-AE5A2FAFC065}"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71FBD-0D0E-254E-AB8B-AE5A2FAFC065}"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71FBD-0D0E-254E-AB8B-AE5A2FAFC065}"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71FBD-0D0E-254E-AB8B-AE5A2FAFC065}" type="datetimeFigureOut">
              <a:rPr lang="en-US" smtClean="0"/>
              <a:t>6/4/2020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71FBD-0D0E-254E-AB8B-AE5A2FAFC065}" type="datetimeFigureOut">
              <a:rPr lang="en-US" smtClean="0"/>
              <a:t>6/4/2020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71FBD-0D0E-254E-AB8B-AE5A2FAFC065}" type="datetimeFigureOut">
              <a:rPr lang="en-US" smtClean="0"/>
              <a:t>6/4/2020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671FBD-0D0E-254E-AB8B-AE5A2FAFC065}"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671FBD-0D0E-254E-AB8B-AE5A2FAFC065}"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F27A9-8ADD-8640-9F66-BEEE69ACEAA4}"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71FBD-0D0E-254E-AB8B-AE5A2FAFC065}" type="datetimeFigureOut">
              <a:rPr lang="en-US" smtClean="0"/>
              <a:t>6/4/2020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F27A9-8ADD-8640-9F66-BEEE69ACEAA4}"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emf"/><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 b="628"/>
          <a:stretch/>
        </p:blipFill>
        <p:spPr>
          <a:xfrm>
            <a:off x="-103770" y="0"/>
            <a:ext cx="12245370" cy="6855144"/>
          </a:xfrm>
          <a:prstGeom prst="rect">
            <a:avLst/>
          </a:prstGeom>
        </p:spPr>
      </p:pic>
      <p:sp>
        <p:nvSpPr>
          <p:cNvPr id="5" name="TextBox 4"/>
          <p:cNvSpPr txBox="1"/>
          <p:nvPr/>
        </p:nvSpPr>
        <p:spPr>
          <a:xfrm>
            <a:off x="753532" y="1451746"/>
            <a:ext cx="7052735" cy="2462213"/>
          </a:xfrm>
          <a:prstGeom prst="rect">
            <a:avLst/>
          </a:prstGeom>
          <a:noFill/>
        </p:spPr>
        <p:txBody>
          <a:bodyPr wrap="square" lIns="0" tIns="0" rIns="0" bIns="0" rtlCol="0">
            <a:spAutoFit/>
          </a:bodyPr>
          <a:lstStyle/>
          <a:p>
            <a:pPr>
              <a:lnSpc>
                <a:spcPts val="4780"/>
              </a:lnSpc>
            </a:pPr>
            <a:r>
              <a:rPr lang="en-US" sz="1600" b="1" dirty="0">
                <a:solidFill>
                  <a:srgbClr val="7AAEDF"/>
                </a:solidFill>
                <a:latin typeface="Arial" charset="0"/>
                <a:ea typeface="Arial" charset="0"/>
                <a:cs typeface="Arial" charset="0"/>
              </a:rPr>
              <a:t>HEALING THE MULTITUDES</a:t>
            </a:r>
          </a:p>
          <a:p>
            <a:pPr>
              <a:lnSpc>
                <a:spcPts val="4780"/>
              </a:lnSpc>
            </a:pPr>
            <a:r>
              <a:rPr lang="en-US" sz="4000" dirty="0">
                <a:solidFill>
                  <a:schemeClr val="bg1"/>
                </a:solidFill>
                <a:latin typeface="Arial" charset="0"/>
                <a:ea typeface="Arial" charset="0"/>
                <a:cs typeface="Arial" charset="0"/>
              </a:rPr>
              <a:t>Catholic Health Care’s </a:t>
            </a:r>
            <a:br>
              <a:rPr lang="en-US" sz="4000" dirty="0">
                <a:solidFill>
                  <a:schemeClr val="bg1"/>
                </a:solidFill>
                <a:latin typeface="Arial" charset="0"/>
                <a:ea typeface="Arial" charset="0"/>
                <a:cs typeface="Arial" charset="0"/>
              </a:rPr>
            </a:br>
            <a:r>
              <a:rPr lang="en-US" sz="4000" dirty="0">
                <a:solidFill>
                  <a:schemeClr val="bg1"/>
                </a:solidFill>
                <a:latin typeface="Arial" charset="0"/>
                <a:ea typeface="Arial" charset="0"/>
                <a:cs typeface="Arial" charset="0"/>
              </a:rPr>
              <a:t>Commitment to </a:t>
            </a:r>
            <a:br>
              <a:rPr lang="en-US" sz="4000" dirty="0">
                <a:solidFill>
                  <a:schemeClr val="bg1"/>
                </a:solidFill>
                <a:latin typeface="Arial" charset="0"/>
                <a:ea typeface="Arial" charset="0"/>
                <a:cs typeface="Arial" charset="0"/>
              </a:rPr>
            </a:br>
            <a:r>
              <a:rPr lang="en-US" sz="4000" dirty="0">
                <a:solidFill>
                  <a:schemeClr val="bg1"/>
                </a:solidFill>
                <a:latin typeface="Arial" charset="0"/>
                <a:ea typeface="Arial" charset="0"/>
                <a:cs typeface="Arial" charset="0"/>
              </a:rPr>
              <a:t>Community Health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32" y="4806248"/>
            <a:ext cx="2092466" cy="9238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32" y="6622399"/>
            <a:ext cx="4970612" cy="111813"/>
          </a:xfrm>
          <a:prstGeom prst="rect">
            <a:avLst/>
          </a:prstGeom>
        </p:spPr>
      </p:pic>
    </p:spTree>
    <p:extLst>
      <p:ext uri="{BB962C8B-B14F-4D97-AF65-F5344CB8AC3E}">
        <p14:creationId xmlns:p14="http://schemas.microsoft.com/office/powerpoint/2010/main" val="68801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4" name="TextBox 13"/>
          <p:cNvSpPr txBox="1"/>
          <p:nvPr/>
        </p:nvSpPr>
        <p:spPr>
          <a:xfrm>
            <a:off x="6951132" y="3158066"/>
            <a:ext cx="4191000" cy="3046988"/>
          </a:xfrm>
          <a:prstGeom prst="rect">
            <a:avLst/>
          </a:prstGeom>
          <a:noFill/>
        </p:spPr>
        <p:txBody>
          <a:bodyPr wrap="square" lIns="0" tIns="0" rIns="0" bIns="0" rtlCol="0">
            <a:spAutoFit/>
          </a:bodyPr>
          <a:lstStyle/>
          <a:p>
            <a:r>
              <a:rPr lang="en-US" b="1" dirty="0">
                <a:solidFill>
                  <a:schemeClr val="tx1">
                    <a:lumMod val="65000"/>
                    <a:lumOff val="35000"/>
                  </a:schemeClr>
                </a:solidFill>
                <a:latin typeface="Arial" charset="0"/>
                <a:ea typeface="Arial" charset="0"/>
                <a:cs typeface="Arial" charset="0"/>
              </a:rPr>
              <a:t>Racial injustice impacts one’s health. </a:t>
            </a:r>
            <a:r>
              <a:rPr lang="en-US" dirty="0">
                <a:solidFill>
                  <a:schemeClr val="tx1">
                    <a:lumMod val="65000"/>
                    <a:lumOff val="35000"/>
                  </a:schemeClr>
                </a:solidFill>
                <a:latin typeface="Arial" charset="0"/>
                <a:ea typeface="Arial" charset="0"/>
                <a:cs typeface="Arial" charset="0"/>
              </a:rPr>
              <a:t>On the negative side, someone experiencing racial discrimination is less trusting of institutions like hospitals or less likely to be hired for a good job that carries health insurance. On the positive side, a community with little racial discrimination will see health care providers better reflect the racial make-up of their communities or less difference in incarceration rates based on race.</a:t>
            </a:r>
          </a:p>
        </p:txBody>
      </p:sp>
      <p:sp>
        <p:nvSpPr>
          <p:cNvPr id="15" name="TextBox 14"/>
          <p:cNvSpPr txBox="1"/>
          <p:nvPr/>
        </p:nvSpPr>
        <p:spPr>
          <a:xfrm>
            <a:off x="6951132" y="1485894"/>
            <a:ext cx="4301067" cy="553998"/>
          </a:xfrm>
          <a:prstGeom prst="rect">
            <a:avLst/>
          </a:prstGeom>
          <a:noFill/>
        </p:spPr>
        <p:txBody>
          <a:bodyPr wrap="square" lIns="0" tIns="0" rIns="0" bIns="0" rtlCol="0">
            <a:spAutoFit/>
          </a:bodyPr>
          <a:lstStyle/>
          <a:p>
            <a:r>
              <a:rPr lang="en-US" dirty="0">
                <a:solidFill>
                  <a:schemeClr val="tx1">
                    <a:lumMod val="65000"/>
                    <a:lumOff val="35000"/>
                  </a:schemeClr>
                </a:solidFill>
                <a:latin typeface="Arial" charset="0"/>
                <a:ea typeface="Arial" charset="0"/>
                <a:cs typeface="Arial" charset="0"/>
              </a:rPr>
              <a:t>Social cohesion, discrimination, incarceration, community engagement</a:t>
            </a:r>
          </a:p>
        </p:txBody>
      </p:sp>
      <p:sp>
        <p:nvSpPr>
          <p:cNvPr id="16" name="Rectangle 15"/>
          <p:cNvSpPr/>
          <p:nvPr/>
        </p:nvSpPr>
        <p:spPr>
          <a:xfrm>
            <a:off x="6951132" y="2771790"/>
            <a:ext cx="868828" cy="215444"/>
          </a:xfrm>
          <a:prstGeom prst="rect">
            <a:avLst/>
          </a:prstGeom>
        </p:spPr>
        <p:txBody>
          <a:bodyPr wrap="none" lIns="0" tIns="0" rIns="0" bIns="0">
            <a:spAutoFit/>
          </a:bodyPr>
          <a:lstStyle/>
          <a:p>
            <a:r>
              <a:rPr lang="en-US" sz="1400" b="1" dirty="0">
                <a:solidFill>
                  <a:srgbClr val="22BDBD"/>
                </a:solidFill>
                <a:latin typeface="Arial" charset="0"/>
                <a:ea typeface="Arial" charset="0"/>
                <a:cs typeface="Arial" charset="0"/>
              </a:rPr>
              <a:t>EXAMPLE</a:t>
            </a:r>
            <a:endParaRPr lang="en-US" sz="1400" dirty="0">
              <a:solidFill>
                <a:srgbClr val="22BDBD"/>
              </a:solidFill>
            </a:endParaRPr>
          </a:p>
        </p:txBody>
      </p:sp>
      <p:sp>
        <p:nvSpPr>
          <p:cNvPr id="17" name="Rectangle 16"/>
          <p:cNvSpPr/>
          <p:nvPr/>
        </p:nvSpPr>
        <p:spPr>
          <a:xfrm>
            <a:off x="6951132" y="1095390"/>
            <a:ext cx="1270925" cy="215444"/>
          </a:xfrm>
          <a:prstGeom prst="rect">
            <a:avLst/>
          </a:prstGeom>
        </p:spPr>
        <p:txBody>
          <a:bodyPr wrap="none" lIns="0" tIns="0" rIns="0" bIns="0">
            <a:spAutoFit/>
          </a:bodyPr>
          <a:lstStyle/>
          <a:p>
            <a:r>
              <a:rPr lang="en-US" sz="1400" b="1" dirty="0">
                <a:solidFill>
                  <a:srgbClr val="22BDBD"/>
                </a:solidFill>
                <a:latin typeface="Arial" charset="0"/>
                <a:ea typeface="Arial" charset="0"/>
                <a:cs typeface="Arial" charset="0"/>
              </a:rPr>
              <a:t>KEY FACTORS</a:t>
            </a:r>
            <a:endParaRPr lang="en-US" sz="1400" dirty="0">
              <a:solidFill>
                <a:srgbClr val="22BDBD"/>
              </a:solidFill>
            </a:endParaRP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4668" y="1365114"/>
            <a:ext cx="3026664" cy="3028795"/>
          </a:xfrm>
          <a:prstGeom prst="ellipse">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972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TextBox 5"/>
          <p:cNvSpPr txBox="1"/>
          <p:nvPr/>
        </p:nvSpPr>
        <p:spPr>
          <a:xfrm>
            <a:off x="6951133" y="3187297"/>
            <a:ext cx="4284134" cy="2492990"/>
          </a:xfrm>
          <a:prstGeom prst="rect">
            <a:avLst/>
          </a:prstGeom>
          <a:noFill/>
        </p:spPr>
        <p:txBody>
          <a:bodyPr wrap="square" lIns="0" tIns="0" rIns="0" bIns="0" rtlCol="0">
            <a:spAutoFit/>
          </a:bodyPr>
          <a:lstStyle/>
          <a:p>
            <a:r>
              <a:rPr lang="en-US" b="1" dirty="0">
                <a:solidFill>
                  <a:schemeClr val="tx1">
                    <a:lumMod val="65000"/>
                    <a:lumOff val="35000"/>
                  </a:schemeClr>
                </a:solidFill>
                <a:latin typeface="Arial" charset="0"/>
                <a:ea typeface="Arial" charset="0"/>
                <a:cs typeface="Arial" charset="0"/>
              </a:rPr>
              <a:t>The quality of education impacts one’s health. </a:t>
            </a:r>
            <a:r>
              <a:rPr lang="en-US" dirty="0">
                <a:solidFill>
                  <a:schemeClr val="tx1">
                    <a:lumMod val="65000"/>
                    <a:lumOff val="35000"/>
                  </a:schemeClr>
                </a:solidFill>
                <a:latin typeface="Arial" charset="0"/>
                <a:ea typeface="Arial" charset="0"/>
                <a:cs typeface="Arial" charset="0"/>
              </a:rPr>
              <a:t>On the negative side, those with a poor education are less likely to know how to eat healthily or be less able to adhere to instructions for taking prescribed medications. On the positive side, those with a good education are more likely to be employed or live in neighborhoods that have easy access to health care services.</a:t>
            </a:r>
          </a:p>
        </p:txBody>
      </p:sp>
      <p:sp>
        <p:nvSpPr>
          <p:cNvPr id="7" name="TextBox 6"/>
          <p:cNvSpPr txBox="1"/>
          <p:nvPr/>
        </p:nvSpPr>
        <p:spPr>
          <a:xfrm>
            <a:off x="6951132" y="1485894"/>
            <a:ext cx="4301067" cy="1107996"/>
          </a:xfrm>
          <a:prstGeom prst="rect">
            <a:avLst/>
          </a:prstGeom>
          <a:noFill/>
        </p:spPr>
        <p:txBody>
          <a:bodyPr wrap="square" lIns="0" tIns="0" rIns="0" bIns="0" rtlCol="0">
            <a:spAutoFit/>
          </a:bodyPr>
          <a:lstStyle/>
          <a:p>
            <a:r>
              <a:rPr lang="en-US" dirty="0">
                <a:solidFill>
                  <a:schemeClr val="tx1">
                    <a:lumMod val="65000"/>
                    <a:lumOff val="35000"/>
                  </a:schemeClr>
                </a:solidFill>
                <a:latin typeface="Arial" charset="0"/>
                <a:ea typeface="Arial" charset="0"/>
                <a:cs typeface="Arial" charset="0"/>
              </a:rPr>
              <a:t>Early childhood education, high school graduation, literacy and language</a:t>
            </a:r>
          </a:p>
          <a:p>
            <a:endParaRPr lang="en-US" dirty="0">
              <a:solidFill>
                <a:schemeClr val="tx1">
                  <a:lumMod val="65000"/>
                  <a:lumOff val="35000"/>
                </a:schemeClr>
              </a:solidFill>
              <a:latin typeface="Arial" charset="0"/>
              <a:ea typeface="Arial" charset="0"/>
              <a:cs typeface="Arial" charset="0"/>
            </a:endParaRPr>
          </a:p>
          <a:p>
            <a:endParaRPr lang="en-US" dirty="0">
              <a:solidFill>
                <a:schemeClr val="tx1">
                  <a:lumMod val="65000"/>
                  <a:lumOff val="35000"/>
                </a:schemeClr>
              </a:solidFill>
              <a:latin typeface="Arial" charset="0"/>
              <a:ea typeface="Arial" charset="0"/>
              <a:cs typeface="Arial" charset="0"/>
            </a:endParaRPr>
          </a:p>
        </p:txBody>
      </p:sp>
      <p:sp>
        <p:nvSpPr>
          <p:cNvPr id="8" name="Rectangle 7"/>
          <p:cNvSpPr/>
          <p:nvPr/>
        </p:nvSpPr>
        <p:spPr>
          <a:xfrm>
            <a:off x="6951132" y="2771790"/>
            <a:ext cx="868828" cy="215444"/>
          </a:xfrm>
          <a:prstGeom prst="rect">
            <a:avLst/>
          </a:prstGeom>
        </p:spPr>
        <p:txBody>
          <a:bodyPr wrap="none" lIns="0" tIns="0" rIns="0" bIns="0">
            <a:spAutoFit/>
          </a:bodyPr>
          <a:lstStyle/>
          <a:p>
            <a:r>
              <a:rPr lang="en-US" sz="1400" b="1" dirty="0">
                <a:solidFill>
                  <a:srgbClr val="8BB273"/>
                </a:solidFill>
                <a:latin typeface="Arial" charset="0"/>
                <a:ea typeface="Arial" charset="0"/>
                <a:cs typeface="Arial" charset="0"/>
              </a:rPr>
              <a:t>EXAMPLE</a:t>
            </a:r>
            <a:endParaRPr lang="en-US" sz="1400" dirty="0">
              <a:solidFill>
                <a:srgbClr val="8BB273"/>
              </a:solidFill>
            </a:endParaRPr>
          </a:p>
        </p:txBody>
      </p:sp>
      <p:sp>
        <p:nvSpPr>
          <p:cNvPr id="9" name="Rectangle 8"/>
          <p:cNvSpPr/>
          <p:nvPr/>
        </p:nvSpPr>
        <p:spPr>
          <a:xfrm>
            <a:off x="6951132" y="1095390"/>
            <a:ext cx="1270925" cy="215444"/>
          </a:xfrm>
          <a:prstGeom prst="rect">
            <a:avLst/>
          </a:prstGeom>
        </p:spPr>
        <p:txBody>
          <a:bodyPr wrap="none" lIns="0" tIns="0" rIns="0" bIns="0">
            <a:spAutoFit/>
          </a:bodyPr>
          <a:lstStyle/>
          <a:p>
            <a:r>
              <a:rPr lang="en-US" sz="1400" b="1" dirty="0">
                <a:solidFill>
                  <a:srgbClr val="8BB273"/>
                </a:solidFill>
                <a:latin typeface="Arial" charset="0"/>
                <a:ea typeface="Arial" charset="0"/>
                <a:cs typeface="Arial" charset="0"/>
              </a:rPr>
              <a:t>KEY FACTORS</a:t>
            </a:r>
            <a:endParaRPr lang="en-US" sz="1400" dirty="0">
              <a:solidFill>
                <a:srgbClr val="8BB273"/>
              </a:solidFill>
            </a:endParaRPr>
          </a:p>
        </p:txBody>
      </p:sp>
      <p:pic>
        <p:nvPicPr>
          <p:cNvPr id="4" name="Picture 3"/>
          <p:cNvPicPr preferRelativeResize="0">
            <a:picLocks/>
          </p:cNvPicPr>
          <p:nvPr/>
        </p:nvPicPr>
        <p:blipFill rotWithShape="1">
          <a:blip r:embed="rId4" cstate="screen">
            <a:extLst>
              <a:ext uri="{28A0092B-C50C-407E-A947-70E740481C1C}">
                <a14:useLocalDpi xmlns:a14="http://schemas.microsoft.com/office/drawing/2010/main"/>
              </a:ext>
            </a:extLst>
          </a:blip>
          <a:srcRect r="-219"/>
          <a:stretch/>
        </p:blipFill>
        <p:spPr>
          <a:xfrm>
            <a:off x="1540935" y="1361636"/>
            <a:ext cx="3027406" cy="3024099"/>
          </a:xfrm>
          <a:prstGeom prst="ellipse">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04414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5" name="TextBox 4"/>
          <p:cNvSpPr txBox="1"/>
          <p:nvPr/>
        </p:nvSpPr>
        <p:spPr>
          <a:xfrm>
            <a:off x="6951133" y="3166533"/>
            <a:ext cx="4495800" cy="2769989"/>
          </a:xfrm>
          <a:prstGeom prst="rect">
            <a:avLst/>
          </a:prstGeom>
          <a:noFill/>
        </p:spPr>
        <p:txBody>
          <a:bodyPr wrap="square" lIns="0" tIns="0" rIns="0" bIns="0" rtlCol="0">
            <a:spAutoFit/>
          </a:bodyPr>
          <a:lstStyle/>
          <a:p>
            <a:r>
              <a:rPr lang="en-US" b="1" dirty="0">
                <a:solidFill>
                  <a:schemeClr val="tx1">
                    <a:lumMod val="65000"/>
                    <a:lumOff val="35000"/>
                  </a:schemeClr>
                </a:solidFill>
                <a:latin typeface="Arial" charset="0"/>
                <a:ea typeface="Arial" charset="0"/>
                <a:cs typeface="Arial" charset="0"/>
              </a:rPr>
              <a:t>Safe environments for recreation impact one’s health. </a:t>
            </a:r>
            <a:r>
              <a:rPr lang="en-US" dirty="0">
                <a:solidFill>
                  <a:schemeClr val="tx1">
                    <a:lumMod val="65000"/>
                    <a:lumOff val="35000"/>
                  </a:schemeClr>
                </a:solidFill>
                <a:latin typeface="Arial" charset="0"/>
                <a:ea typeface="Arial" charset="0"/>
                <a:cs typeface="Arial" charset="0"/>
              </a:rPr>
              <a:t>On the negative side, the opportunity to exercise can be compromised by cracked sidewalks, poor air quality and unsafe or unmaintained parks. On the positive side, a neighborhood where it is safe to jog, ride bikes and play in parks helps build healthy patterns of behavior and create a community where exercising is a shared experience.</a:t>
            </a:r>
          </a:p>
        </p:txBody>
      </p:sp>
      <p:sp>
        <p:nvSpPr>
          <p:cNvPr id="6" name="TextBox 5"/>
          <p:cNvSpPr txBox="1"/>
          <p:nvPr/>
        </p:nvSpPr>
        <p:spPr>
          <a:xfrm>
            <a:off x="6951132" y="1485894"/>
            <a:ext cx="4301067" cy="830997"/>
          </a:xfrm>
          <a:prstGeom prst="rect">
            <a:avLst/>
          </a:prstGeom>
          <a:noFill/>
        </p:spPr>
        <p:txBody>
          <a:bodyPr wrap="square" lIns="0" tIns="0" rIns="0" bIns="0" rtlCol="0">
            <a:spAutoFit/>
          </a:bodyPr>
          <a:lstStyle/>
          <a:p>
            <a:r>
              <a:rPr lang="en-US" dirty="0">
                <a:solidFill>
                  <a:schemeClr val="tx1">
                    <a:lumMod val="65000"/>
                    <a:lumOff val="35000"/>
                  </a:schemeClr>
                </a:solidFill>
                <a:latin typeface="Arial" charset="0"/>
                <a:ea typeface="Arial" charset="0"/>
                <a:cs typeface="Arial" charset="0"/>
              </a:rPr>
              <a:t>Safety from crime and violence, transportation, clean air and water,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public places to play and exercise</a:t>
            </a:r>
          </a:p>
        </p:txBody>
      </p:sp>
      <p:sp>
        <p:nvSpPr>
          <p:cNvPr id="7" name="Rectangle 6"/>
          <p:cNvSpPr/>
          <p:nvPr/>
        </p:nvSpPr>
        <p:spPr>
          <a:xfrm>
            <a:off x="6951132" y="2771790"/>
            <a:ext cx="868828" cy="215444"/>
          </a:xfrm>
          <a:prstGeom prst="rect">
            <a:avLst/>
          </a:prstGeom>
        </p:spPr>
        <p:txBody>
          <a:bodyPr wrap="none" lIns="0" tIns="0" rIns="0" bIns="0">
            <a:spAutoFit/>
          </a:bodyPr>
          <a:lstStyle/>
          <a:p>
            <a:r>
              <a:rPr lang="en-US" sz="1400" b="1" dirty="0">
                <a:solidFill>
                  <a:srgbClr val="BDBF47"/>
                </a:solidFill>
                <a:latin typeface="Arial" charset="0"/>
                <a:ea typeface="Arial" charset="0"/>
                <a:cs typeface="Arial" charset="0"/>
              </a:rPr>
              <a:t>EXAMPLE</a:t>
            </a:r>
            <a:endParaRPr lang="en-US" sz="1400" dirty="0">
              <a:solidFill>
                <a:srgbClr val="BDBF47"/>
              </a:solidFill>
            </a:endParaRPr>
          </a:p>
        </p:txBody>
      </p:sp>
      <p:sp>
        <p:nvSpPr>
          <p:cNvPr id="8" name="Rectangle 7"/>
          <p:cNvSpPr/>
          <p:nvPr/>
        </p:nvSpPr>
        <p:spPr>
          <a:xfrm>
            <a:off x="6951132" y="1095390"/>
            <a:ext cx="1270925" cy="215444"/>
          </a:xfrm>
          <a:prstGeom prst="rect">
            <a:avLst/>
          </a:prstGeom>
        </p:spPr>
        <p:txBody>
          <a:bodyPr wrap="none" lIns="0" tIns="0" rIns="0" bIns="0">
            <a:spAutoFit/>
          </a:bodyPr>
          <a:lstStyle/>
          <a:p>
            <a:r>
              <a:rPr lang="en-US" sz="1400" b="1" dirty="0">
                <a:solidFill>
                  <a:srgbClr val="BDBF47"/>
                </a:solidFill>
                <a:latin typeface="Arial" charset="0"/>
                <a:ea typeface="Arial" charset="0"/>
                <a:cs typeface="Arial" charset="0"/>
              </a:rPr>
              <a:t>KEY FACTORS</a:t>
            </a:r>
            <a:endParaRPr lang="en-US" sz="1400" dirty="0">
              <a:solidFill>
                <a:srgbClr val="BDBF47"/>
              </a:solidFill>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2487" y="1366180"/>
            <a:ext cx="3031025" cy="3026664"/>
          </a:xfrm>
          <a:prstGeom prst="ellipse">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5284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6920" cy="6858000"/>
          </a:xfrm>
          <a:prstGeom prst="rect">
            <a:avLst/>
          </a:prstGeom>
        </p:spPr>
      </p:pic>
      <p:sp>
        <p:nvSpPr>
          <p:cNvPr id="3" name="TextBox 2"/>
          <p:cNvSpPr txBox="1"/>
          <p:nvPr/>
        </p:nvSpPr>
        <p:spPr>
          <a:xfrm>
            <a:off x="753532" y="1820333"/>
            <a:ext cx="7014341" cy="3016210"/>
          </a:xfrm>
          <a:prstGeom prst="rect">
            <a:avLst/>
          </a:prstGeom>
          <a:noFill/>
        </p:spPr>
        <p:txBody>
          <a:bodyPr wrap="square" lIns="0" tIns="0" rIns="0" bIns="0" rtlCol="0">
            <a:spAutoFit/>
          </a:bodyPr>
          <a:lstStyle/>
          <a:p>
            <a:r>
              <a:rPr lang="en-US" sz="2800" b="1" dirty="0">
                <a:solidFill>
                  <a:schemeClr val="tx1">
                    <a:lumMod val="65000"/>
                    <a:lumOff val="35000"/>
                  </a:schemeClr>
                </a:solidFill>
                <a:latin typeface="Arial" charset="0"/>
                <a:ea typeface="Arial" charset="0"/>
                <a:cs typeface="Arial" charset="0"/>
              </a:rPr>
              <a:t>A comprehensive strategy requires engaging at three levels:</a:t>
            </a:r>
          </a:p>
          <a:p>
            <a:endParaRPr lang="en-US" sz="28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The clinical encounter</a:t>
            </a: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Organizational structures and processes</a:t>
            </a: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Community relationships</a:t>
            </a:r>
          </a:p>
          <a:p>
            <a:endParaRPr lang="en-US" sz="2800" b="1" dirty="0">
              <a:solidFill>
                <a:schemeClr val="tx1">
                  <a:lumMod val="65000"/>
                  <a:lumOff val="35000"/>
                </a:schemeClr>
              </a:solidFill>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791797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5144"/>
          </a:xfrm>
          <a:prstGeom prst="rect">
            <a:avLst/>
          </a:prstGeom>
        </p:spPr>
      </p:pic>
      <p:sp>
        <p:nvSpPr>
          <p:cNvPr id="3" name="TextBox 2"/>
          <p:cNvSpPr txBox="1"/>
          <p:nvPr/>
        </p:nvSpPr>
        <p:spPr>
          <a:xfrm>
            <a:off x="413986" y="2282599"/>
            <a:ext cx="4754997" cy="1569660"/>
          </a:xfrm>
          <a:prstGeom prst="rect">
            <a:avLst/>
          </a:prstGeom>
          <a:noFill/>
        </p:spPr>
        <p:txBody>
          <a:bodyPr wrap="square" lIns="0" tIns="0" rIns="0" bIns="0" rtlCol="0">
            <a:spAutoFit/>
          </a:bodyPr>
          <a:lstStyle/>
          <a:p>
            <a:r>
              <a:rPr lang="en-US" sz="1700" dirty="0">
                <a:solidFill>
                  <a:schemeClr val="tx1">
                    <a:lumMod val="65000"/>
                    <a:lumOff val="35000"/>
                  </a:schemeClr>
                </a:solidFill>
                <a:latin typeface="Arial" charset="0"/>
                <a:ea typeface="Arial" charset="0"/>
                <a:cs typeface="Arial" charset="0"/>
              </a:rPr>
              <a:t>The clinical encounter offers an important moment to integrate a community health strategy and raise the profile of social determinants of health. This often occurs at intake, but it is also important to take account of these factors as part of discharge planning.</a:t>
            </a:r>
          </a:p>
        </p:txBody>
      </p:sp>
      <p:cxnSp>
        <p:nvCxnSpPr>
          <p:cNvPr id="5" name="Straight Connector 4"/>
          <p:cNvCxnSpPr/>
          <p:nvPr/>
        </p:nvCxnSpPr>
        <p:spPr>
          <a:xfrm>
            <a:off x="413986" y="2091350"/>
            <a:ext cx="521726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599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68672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3" y="2856"/>
            <a:ext cx="12192000" cy="6855144"/>
          </a:xfrm>
          <a:prstGeom prst="rect">
            <a:avLst/>
          </a:prstGeom>
        </p:spPr>
      </p:pic>
      <p:cxnSp>
        <p:nvCxnSpPr>
          <p:cNvPr id="3" name="Straight Connector 2"/>
          <p:cNvCxnSpPr/>
          <p:nvPr/>
        </p:nvCxnSpPr>
        <p:spPr>
          <a:xfrm>
            <a:off x="386825" y="2553077"/>
            <a:ext cx="52534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6825" y="2765118"/>
            <a:ext cx="5253484" cy="3400931"/>
          </a:xfrm>
          <a:prstGeom prst="rect">
            <a:avLst/>
          </a:prstGeom>
          <a:noFill/>
        </p:spPr>
        <p:txBody>
          <a:bodyPr wrap="square" lIns="0" tIns="0" rIns="0" bIns="0" rtlCol="0">
            <a:spAutoFit/>
          </a:bodyPr>
          <a:lstStyle/>
          <a:p>
            <a:r>
              <a:rPr lang="en-US" sz="1700" dirty="0">
                <a:solidFill>
                  <a:schemeClr val="tx1">
                    <a:lumMod val="65000"/>
                    <a:lumOff val="35000"/>
                  </a:schemeClr>
                </a:solidFill>
                <a:latin typeface="Arial" charset="0"/>
                <a:ea typeface="Arial" charset="0"/>
                <a:cs typeface="Arial" charset="0"/>
              </a:rPr>
              <a:t>Community oriented health care organizations consider community well-being in their operations. </a:t>
            </a:r>
            <a:br>
              <a:rPr lang="en-US" sz="1700" dirty="0">
                <a:solidFill>
                  <a:schemeClr val="tx1">
                    <a:lumMod val="65000"/>
                    <a:lumOff val="35000"/>
                  </a:schemeClr>
                </a:solidFill>
                <a:latin typeface="Arial" charset="0"/>
                <a:ea typeface="Arial" charset="0"/>
                <a:cs typeface="Arial" charset="0"/>
              </a:rPr>
            </a:br>
            <a:r>
              <a:rPr lang="en-US" sz="1700" dirty="0">
                <a:solidFill>
                  <a:schemeClr val="tx1">
                    <a:lumMod val="65000"/>
                    <a:lumOff val="35000"/>
                  </a:schemeClr>
                </a:solidFill>
                <a:latin typeface="Arial" charset="0"/>
                <a:ea typeface="Arial" charset="0"/>
                <a:cs typeface="Arial" charset="0"/>
              </a:rPr>
              <a:t>For example, when hiring, they focus on community members, including persons who might be disadvantaged in the job market because of disability or history of incarceration. They look to local vendors and contractors, supporting the economies of their communities. They are environmentally responsible, making sure that in the process of healing, they do not harm the air, water or soil. Such organizational behavior reflects well on the reputation of the facility and promotes the vibrancy of the overall community and the facility itself.</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42"/>
          <a:stretch/>
        </p:blipFill>
        <p:spPr>
          <a:xfrm flipH="1">
            <a:off x="6096001" y="2856"/>
            <a:ext cx="6096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971068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5144"/>
          </a:xfrm>
          <a:prstGeom prst="rect">
            <a:avLst/>
          </a:prstGeom>
        </p:spPr>
      </p:pic>
      <p:sp>
        <p:nvSpPr>
          <p:cNvPr id="4" name="TextBox 3"/>
          <p:cNvSpPr txBox="1"/>
          <p:nvPr/>
        </p:nvSpPr>
        <p:spPr>
          <a:xfrm>
            <a:off x="413986" y="2327867"/>
            <a:ext cx="4891345" cy="2092881"/>
          </a:xfrm>
          <a:prstGeom prst="rect">
            <a:avLst/>
          </a:prstGeom>
          <a:noFill/>
        </p:spPr>
        <p:txBody>
          <a:bodyPr wrap="square" lIns="0" tIns="0" rIns="0" bIns="0" rtlCol="0">
            <a:spAutoFit/>
          </a:bodyPr>
          <a:lstStyle/>
          <a:p>
            <a:r>
              <a:rPr lang="en-US" sz="1700" dirty="0">
                <a:solidFill>
                  <a:schemeClr val="tx1">
                    <a:lumMod val="65000"/>
                    <a:lumOff val="35000"/>
                  </a:schemeClr>
                </a:solidFill>
                <a:latin typeface="Arial" charset="0"/>
                <a:ea typeface="Arial" charset="0"/>
                <a:cs typeface="Arial" charset="0"/>
              </a:rPr>
              <a:t>The community relationships our organizations invest in can create a larger environment in which social determinants of health are improved. Every community is a complex organism that requires great care to understand. There are challenges </a:t>
            </a:r>
            <a:br>
              <a:rPr lang="en-US" sz="1700" dirty="0">
                <a:solidFill>
                  <a:schemeClr val="tx1">
                    <a:lumMod val="65000"/>
                    <a:lumOff val="35000"/>
                  </a:schemeClr>
                </a:solidFill>
                <a:latin typeface="Arial" charset="0"/>
                <a:ea typeface="Arial" charset="0"/>
                <a:cs typeface="Arial" charset="0"/>
              </a:rPr>
            </a:br>
            <a:r>
              <a:rPr lang="en-US" sz="1700" dirty="0">
                <a:solidFill>
                  <a:schemeClr val="tx1">
                    <a:lumMod val="65000"/>
                    <a:lumOff val="35000"/>
                  </a:schemeClr>
                </a:solidFill>
                <a:latin typeface="Arial" charset="0"/>
                <a:ea typeface="Arial" charset="0"/>
                <a:cs typeface="Arial" charset="0"/>
              </a:rPr>
              <a:t>to these efforts, but a community health strategy depends on creating a network of like-minded organizations that have similar commitments.</a:t>
            </a:r>
          </a:p>
        </p:txBody>
      </p:sp>
      <p:cxnSp>
        <p:nvCxnSpPr>
          <p:cNvPr id="8" name="Straight Connector 7"/>
          <p:cNvCxnSpPr/>
          <p:nvPr/>
        </p:nvCxnSpPr>
        <p:spPr>
          <a:xfrm>
            <a:off x="413986" y="2091350"/>
            <a:ext cx="521726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262"/>
          <a:stretch/>
        </p:blipFill>
        <p:spPr>
          <a:xfrm>
            <a:off x="6096000" y="-2856"/>
            <a:ext cx="6096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66601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
        <p:nvSpPr>
          <p:cNvPr id="7" name="TextBox 6"/>
          <p:cNvSpPr txBox="1"/>
          <p:nvPr/>
        </p:nvSpPr>
        <p:spPr>
          <a:xfrm>
            <a:off x="1359599" y="707525"/>
            <a:ext cx="10384912" cy="623675"/>
          </a:xfrm>
          <a:prstGeom prst="rect">
            <a:avLst/>
          </a:prstGeom>
          <a:noFill/>
        </p:spPr>
        <p:txBody>
          <a:bodyPr wrap="square" lIns="0" tIns="0" rIns="0" bIns="0" rtlCol="0">
            <a:spAutoFit/>
          </a:bodyPr>
          <a:lstStyle/>
          <a:p>
            <a:pPr>
              <a:lnSpc>
                <a:spcPts val="4780"/>
              </a:lnSpc>
            </a:pPr>
            <a:r>
              <a:rPr lang="en-US" sz="4400" b="1" dirty="0">
                <a:solidFill>
                  <a:schemeClr val="bg1"/>
                </a:solidFill>
                <a:latin typeface="Arial" charset="0"/>
                <a:ea typeface="Arial" charset="0"/>
                <a:cs typeface="Arial" charset="0"/>
              </a:rPr>
              <a:t>Practices For Leadership</a:t>
            </a:r>
          </a:p>
        </p:txBody>
      </p:sp>
      <p:sp>
        <p:nvSpPr>
          <p:cNvPr id="8" name="TextBox 7"/>
          <p:cNvSpPr txBox="1"/>
          <p:nvPr/>
        </p:nvSpPr>
        <p:spPr>
          <a:xfrm>
            <a:off x="655538" y="1710471"/>
            <a:ext cx="7967170" cy="4401205"/>
          </a:xfrm>
          <a:prstGeom prst="rect">
            <a:avLst/>
          </a:prstGeom>
          <a:noFill/>
        </p:spPr>
        <p:txBody>
          <a:bodyPr wrap="square" lIns="0" tIns="0" rIns="0" bIns="0" rtlCol="0">
            <a:spAutoFit/>
          </a:bodyPr>
          <a:lstStyle/>
          <a:p>
            <a:pPr marL="742950" indent="-742950">
              <a:buFont typeface="Wingdings" charset="2"/>
              <a:buChar char="v"/>
            </a:pPr>
            <a:r>
              <a:rPr lang="en-US" sz="2600" dirty="0">
                <a:solidFill>
                  <a:schemeClr val="bg1"/>
                </a:solidFill>
                <a:latin typeface="Arial" charset="0"/>
                <a:ea typeface="Arial" charset="0"/>
                <a:cs typeface="Arial" charset="0"/>
              </a:rPr>
              <a:t>Design a </a:t>
            </a:r>
            <a:r>
              <a:rPr lang="en-US" sz="2600" b="1" dirty="0">
                <a:solidFill>
                  <a:schemeClr val="bg1"/>
                </a:solidFill>
                <a:latin typeface="Arial" charset="0"/>
                <a:ea typeface="Arial" charset="0"/>
                <a:cs typeface="Arial" charset="0"/>
              </a:rPr>
              <a:t>dashboard</a:t>
            </a:r>
            <a:r>
              <a:rPr lang="en-US" sz="2600" dirty="0">
                <a:solidFill>
                  <a:schemeClr val="bg1"/>
                </a:solidFill>
                <a:latin typeface="Arial" charset="0"/>
                <a:ea typeface="Arial" charset="0"/>
                <a:cs typeface="Arial" charset="0"/>
              </a:rPr>
              <a:t> for community-level work as most organizations have for clinical quality </a:t>
            </a:r>
            <a:br>
              <a:rPr lang="en-US" sz="2600" dirty="0">
                <a:solidFill>
                  <a:schemeClr val="bg1"/>
                </a:solidFill>
                <a:latin typeface="Arial" charset="0"/>
                <a:ea typeface="Arial" charset="0"/>
                <a:cs typeface="Arial" charset="0"/>
              </a:rPr>
            </a:br>
            <a:r>
              <a:rPr lang="en-US" sz="2600" dirty="0">
                <a:solidFill>
                  <a:schemeClr val="bg1"/>
                </a:solidFill>
                <a:latin typeface="Arial" charset="0"/>
                <a:ea typeface="Arial" charset="0"/>
                <a:cs typeface="Arial" charset="0"/>
              </a:rPr>
              <a:t>or financial performance</a:t>
            </a:r>
          </a:p>
          <a:p>
            <a:pPr marL="742950" indent="-742950">
              <a:buFont typeface="Wingdings" charset="2"/>
              <a:buChar char="v"/>
            </a:pPr>
            <a:endParaRPr lang="en-US" sz="2600" dirty="0">
              <a:solidFill>
                <a:schemeClr val="bg1"/>
              </a:solidFill>
              <a:latin typeface="Arial" charset="0"/>
              <a:ea typeface="Arial" charset="0"/>
              <a:cs typeface="Arial" charset="0"/>
            </a:endParaRPr>
          </a:p>
          <a:p>
            <a:pPr marL="742950" indent="-742950">
              <a:buFont typeface="Wingdings" charset="2"/>
              <a:buChar char="v"/>
            </a:pPr>
            <a:r>
              <a:rPr lang="en-US" sz="2600" dirty="0">
                <a:solidFill>
                  <a:schemeClr val="bg1"/>
                </a:solidFill>
                <a:latin typeface="Arial" charset="0"/>
                <a:ea typeface="Arial" charset="0"/>
                <a:cs typeface="Arial" charset="0"/>
              </a:rPr>
              <a:t>Determine all divisions that are involved in community health and ensuring an effective </a:t>
            </a:r>
            <a:r>
              <a:rPr lang="en-US" sz="2600" b="1" dirty="0">
                <a:solidFill>
                  <a:schemeClr val="bg1"/>
                </a:solidFill>
                <a:latin typeface="Arial" charset="0"/>
                <a:ea typeface="Arial" charset="0"/>
                <a:cs typeface="Arial" charset="0"/>
              </a:rPr>
              <a:t>organizational structure</a:t>
            </a:r>
          </a:p>
          <a:p>
            <a:pPr marL="742950" indent="-742950">
              <a:buFont typeface="Wingdings" charset="2"/>
              <a:buChar char="v"/>
            </a:pPr>
            <a:endParaRPr lang="en-US" sz="2600" dirty="0">
              <a:solidFill>
                <a:schemeClr val="bg1"/>
              </a:solidFill>
              <a:latin typeface="Arial" charset="0"/>
              <a:ea typeface="Arial" charset="0"/>
              <a:cs typeface="Arial" charset="0"/>
            </a:endParaRPr>
          </a:p>
          <a:p>
            <a:pPr marL="742950" indent="-742950">
              <a:buFont typeface="Wingdings" charset="2"/>
              <a:buChar char="v"/>
            </a:pPr>
            <a:r>
              <a:rPr lang="en-US" sz="2600" dirty="0">
                <a:solidFill>
                  <a:schemeClr val="bg1"/>
                </a:solidFill>
                <a:latin typeface="Arial" charset="0"/>
                <a:ea typeface="Arial" charset="0"/>
                <a:cs typeface="Arial" charset="0"/>
              </a:rPr>
              <a:t>Consider strategic </a:t>
            </a:r>
            <a:r>
              <a:rPr lang="en-US" sz="2600" b="1" dirty="0">
                <a:solidFill>
                  <a:schemeClr val="bg1"/>
                </a:solidFill>
                <a:latin typeface="Arial" charset="0"/>
                <a:ea typeface="Arial" charset="0"/>
                <a:cs typeface="Arial" charset="0"/>
              </a:rPr>
              <a:t>placement of leadership </a:t>
            </a:r>
            <a:br>
              <a:rPr lang="en-US" sz="2600" b="1" dirty="0">
                <a:solidFill>
                  <a:schemeClr val="bg1"/>
                </a:solidFill>
                <a:latin typeface="Arial" charset="0"/>
                <a:ea typeface="Arial" charset="0"/>
                <a:cs typeface="Arial" charset="0"/>
              </a:rPr>
            </a:br>
            <a:r>
              <a:rPr lang="en-US" sz="2600" dirty="0">
                <a:solidFill>
                  <a:schemeClr val="bg1"/>
                </a:solidFill>
                <a:latin typeface="Arial" charset="0"/>
                <a:ea typeface="Arial" charset="0"/>
                <a:cs typeface="Arial" charset="0"/>
              </a:rPr>
              <a:t>on boards of local organizations to enhance collaboration and vice versa</a:t>
            </a:r>
          </a:p>
        </p:txBody>
      </p:sp>
    </p:spTree>
    <p:extLst>
      <p:ext uri="{BB962C8B-B14F-4D97-AF65-F5344CB8AC3E}">
        <p14:creationId xmlns:p14="http://schemas.microsoft.com/office/powerpoint/2010/main" val="230246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
        <p:nvSpPr>
          <p:cNvPr id="7" name="TextBox 6"/>
          <p:cNvSpPr txBox="1"/>
          <p:nvPr/>
        </p:nvSpPr>
        <p:spPr>
          <a:xfrm>
            <a:off x="1346343" y="716753"/>
            <a:ext cx="7375739" cy="623675"/>
          </a:xfrm>
          <a:prstGeom prst="rect">
            <a:avLst/>
          </a:prstGeom>
          <a:noFill/>
        </p:spPr>
        <p:txBody>
          <a:bodyPr wrap="square" lIns="0" tIns="0" rIns="0" bIns="0" rtlCol="0">
            <a:spAutoFit/>
          </a:bodyPr>
          <a:lstStyle/>
          <a:p>
            <a:pPr>
              <a:lnSpc>
                <a:spcPts val="4780"/>
              </a:lnSpc>
            </a:pPr>
            <a:r>
              <a:rPr lang="en-US" sz="4400" b="1" dirty="0">
                <a:solidFill>
                  <a:schemeClr val="bg1"/>
                </a:solidFill>
                <a:latin typeface="Arial" charset="0"/>
                <a:ea typeface="Arial" charset="0"/>
                <a:cs typeface="Arial" charset="0"/>
              </a:rPr>
              <a:t>Time for Reflection</a:t>
            </a:r>
          </a:p>
        </p:txBody>
      </p:sp>
      <p:sp>
        <p:nvSpPr>
          <p:cNvPr id="8" name="TextBox 7"/>
          <p:cNvSpPr txBox="1"/>
          <p:nvPr/>
        </p:nvSpPr>
        <p:spPr>
          <a:xfrm>
            <a:off x="668055" y="1628507"/>
            <a:ext cx="8732317" cy="3600986"/>
          </a:xfrm>
          <a:prstGeom prst="rect">
            <a:avLst/>
          </a:prstGeom>
          <a:noFill/>
        </p:spPr>
        <p:txBody>
          <a:bodyPr wrap="square" lIns="0" tIns="0" rIns="0" bIns="0" rtlCol="0">
            <a:spAutoFit/>
          </a:bodyPr>
          <a:lstStyle/>
          <a:p>
            <a:pPr marL="742950" indent="-742950">
              <a:buFont typeface="+mj-lt"/>
              <a:buAutoNum type="arabicPeriod"/>
            </a:pPr>
            <a:r>
              <a:rPr lang="en-US" sz="2600" dirty="0">
                <a:solidFill>
                  <a:schemeClr val="bg1"/>
                </a:solidFill>
                <a:latin typeface="Arial" charset="0"/>
                <a:ea typeface="Arial" charset="0"/>
                <a:cs typeface="Arial" charset="0"/>
              </a:rPr>
              <a:t>What are my reactions, intellectual and affective, to the possibility of my organization investing more on social determinants?</a:t>
            </a:r>
          </a:p>
          <a:p>
            <a:pPr marL="742950" indent="-742950">
              <a:buFont typeface="+mj-lt"/>
              <a:buAutoNum type="arabicPeriod"/>
            </a:pPr>
            <a:endParaRPr lang="en-US" sz="2600" dirty="0">
              <a:solidFill>
                <a:schemeClr val="bg1"/>
              </a:solidFill>
              <a:latin typeface="Arial" charset="0"/>
              <a:ea typeface="Arial" charset="0"/>
              <a:cs typeface="Arial" charset="0"/>
            </a:endParaRPr>
          </a:p>
          <a:p>
            <a:pPr marL="742950" indent="-742950">
              <a:buFont typeface="+mj-lt"/>
              <a:buAutoNum type="arabicPeriod"/>
            </a:pPr>
            <a:r>
              <a:rPr lang="en-US" sz="2600" dirty="0">
                <a:solidFill>
                  <a:schemeClr val="bg1"/>
                </a:solidFill>
                <a:latin typeface="Arial" charset="0"/>
                <a:ea typeface="Arial" charset="0"/>
                <a:cs typeface="Arial" charset="0"/>
              </a:rPr>
              <a:t>Which social determinants do I believe are most pressing for the community we serve?</a:t>
            </a:r>
          </a:p>
          <a:p>
            <a:pPr marL="742950" indent="-742950">
              <a:buFont typeface="+mj-lt"/>
              <a:buAutoNum type="arabicPeriod"/>
            </a:pPr>
            <a:endParaRPr lang="en-US" sz="2600" dirty="0">
              <a:solidFill>
                <a:schemeClr val="bg1"/>
              </a:solidFill>
              <a:latin typeface="Arial" charset="0"/>
              <a:ea typeface="Arial" charset="0"/>
              <a:cs typeface="Arial" charset="0"/>
            </a:endParaRPr>
          </a:p>
          <a:p>
            <a:pPr marL="742950" indent="-742950">
              <a:buFont typeface="+mj-lt"/>
              <a:buAutoNum type="arabicPeriod"/>
            </a:pPr>
            <a:r>
              <a:rPr lang="en-US" sz="2600" dirty="0">
                <a:solidFill>
                  <a:schemeClr val="bg1"/>
                </a:solidFill>
                <a:latin typeface="Arial" charset="0"/>
                <a:ea typeface="Arial" charset="0"/>
                <a:cs typeface="Arial" charset="0"/>
              </a:rPr>
              <a:t>What steps must I take to determine my role in this aspect of our ministry?</a:t>
            </a:r>
          </a:p>
        </p:txBody>
      </p:sp>
    </p:spTree>
    <p:extLst>
      <p:ext uri="{BB962C8B-B14F-4D97-AF65-F5344CB8AC3E}">
        <p14:creationId xmlns:p14="http://schemas.microsoft.com/office/powerpoint/2010/main" val="165147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sp>
        <p:nvSpPr>
          <p:cNvPr id="6" name="TextBox 5"/>
          <p:cNvSpPr txBox="1"/>
          <p:nvPr/>
        </p:nvSpPr>
        <p:spPr>
          <a:xfrm>
            <a:off x="753532" y="2677645"/>
            <a:ext cx="7052735" cy="1231106"/>
          </a:xfrm>
          <a:prstGeom prst="rect">
            <a:avLst/>
          </a:prstGeom>
          <a:noFill/>
        </p:spPr>
        <p:txBody>
          <a:bodyPr wrap="square" lIns="0" tIns="0" rIns="0" bIns="0" rtlCol="0">
            <a:spAutoFit/>
          </a:bodyPr>
          <a:lstStyle/>
          <a:p>
            <a:pPr>
              <a:lnSpc>
                <a:spcPts val="4780"/>
              </a:lnSpc>
            </a:pPr>
            <a:r>
              <a:rPr lang="en-US" sz="4000" b="1" dirty="0">
                <a:solidFill>
                  <a:schemeClr val="bg1"/>
                </a:solidFill>
                <a:latin typeface="Arial" charset="0"/>
                <a:ea typeface="Arial" charset="0"/>
                <a:cs typeface="Arial" charset="0"/>
              </a:rPr>
              <a:t>This is a Divider Slide</a:t>
            </a:r>
          </a:p>
          <a:p>
            <a:pPr>
              <a:lnSpc>
                <a:spcPts val="4780"/>
              </a:lnSpc>
            </a:pPr>
            <a:r>
              <a:rPr lang="en-US" sz="4000" dirty="0">
                <a:solidFill>
                  <a:schemeClr val="bg1"/>
                </a:solidFill>
                <a:latin typeface="Arial" charset="0"/>
                <a:ea typeface="Arial" charset="0"/>
                <a:cs typeface="Arial" charset="0"/>
              </a:rPr>
              <a:t>This is a Divider Slide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41675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
        <p:nvSpPr>
          <p:cNvPr id="7" name="TextBox 6"/>
          <p:cNvSpPr txBox="1"/>
          <p:nvPr/>
        </p:nvSpPr>
        <p:spPr>
          <a:xfrm>
            <a:off x="581321" y="2303035"/>
            <a:ext cx="9647995" cy="3693319"/>
          </a:xfrm>
          <a:prstGeom prst="rect">
            <a:avLst/>
          </a:prstGeom>
          <a:noFill/>
        </p:spPr>
        <p:txBody>
          <a:bodyPr wrap="square" lIns="0" tIns="0" rIns="0" bIns="0" rtlCol="0">
            <a:spAutoFit/>
          </a:bodyPr>
          <a:lstStyle/>
          <a:p>
            <a:pPr>
              <a:lnSpc>
                <a:spcPts val="4780"/>
              </a:lnSpc>
            </a:pPr>
            <a:r>
              <a:rPr lang="en-US" sz="3500" dirty="0">
                <a:solidFill>
                  <a:schemeClr val="bg1"/>
                </a:solidFill>
                <a:latin typeface="Arial" charset="0"/>
                <a:ea typeface="Arial" charset="0"/>
                <a:cs typeface="Arial" charset="0"/>
              </a:rPr>
              <a:t>Through our participation in the healing ministry of Jesus Christ, </a:t>
            </a:r>
            <a:r>
              <a:rPr lang="en-US" sz="3500" b="1" dirty="0">
                <a:solidFill>
                  <a:schemeClr val="bg1"/>
                </a:solidFill>
                <a:latin typeface="Arial" charset="0"/>
                <a:ea typeface="Arial" charset="0"/>
                <a:cs typeface="Arial" charset="0"/>
              </a:rPr>
              <a:t>communities, especially those that are economically, physically and socially marginalized, will experience improved health </a:t>
            </a:r>
            <a:r>
              <a:rPr lang="en-US" sz="3500" dirty="0">
                <a:solidFill>
                  <a:schemeClr val="bg1"/>
                </a:solidFill>
                <a:latin typeface="Arial" charset="0"/>
                <a:ea typeface="Arial" charset="0"/>
                <a:cs typeface="Arial" charset="0"/>
              </a:rPr>
              <a:t>in mind, body, spirit and environment within the financial limits of the system.</a:t>
            </a:r>
          </a:p>
        </p:txBody>
      </p:sp>
      <p:sp>
        <p:nvSpPr>
          <p:cNvPr id="8" name="TextBox 7"/>
          <p:cNvSpPr txBox="1"/>
          <p:nvPr/>
        </p:nvSpPr>
        <p:spPr>
          <a:xfrm>
            <a:off x="645350" y="1269017"/>
            <a:ext cx="9858971" cy="639064"/>
          </a:xfrm>
          <a:prstGeom prst="rect">
            <a:avLst/>
          </a:prstGeom>
          <a:noFill/>
        </p:spPr>
        <p:txBody>
          <a:bodyPr wrap="square" lIns="0" tIns="0" rIns="0" bIns="0" rtlCol="0">
            <a:spAutoFit/>
          </a:bodyPr>
          <a:lstStyle/>
          <a:p>
            <a:pPr>
              <a:lnSpc>
                <a:spcPts val="4780"/>
              </a:lnSpc>
            </a:pPr>
            <a:r>
              <a:rPr lang="en-US" sz="5000" dirty="0">
                <a:solidFill>
                  <a:schemeClr val="bg1"/>
                </a:solidFill>
                <a:latin typeface="Arial" charset="0"/>
                <a:ea typeface="Arial" charset="0"/>
                <a:cs typeface="Arial" charset="0"/>
              </a:rPr>
              <a:t>Our Vision</a:t>
            </a:r>
          </a:p>
        </p:txBody>
      </p:sp>
      <p:sp>
        <p:nvSpPr>
          <p:cNvPr id="2" name="TextBox 1"/>
          <p:cNvSpPr txBox="1"/>
          <p:nvPr/>
        </p:nvSpPr>
        <p:spPr>
          <a:xfrm>
            <a:off x="581321" y="683295"/>
            <a:ext cx="1668021" cy="369332"/>
          </a:xfrm>
          <a:prstGeom prst="rect">
            <a:avLst/>
          </a:prstGeom>
          <a:noFill/>
        </p:spPr>
        <p:txBody>
          <a:bodyPr wrap="none" rtlCol="0">
            <a:spAutoFit/>
          </a:bodyPr>
          <a:lstStyle/>
          <a:p>
            <a:r>
              <a:rPr lang="en-US" b="1" dirty="0">
                <a:solidFill>
                  <a:schemeClr val="bg1"/>
                </a:solidFill>
                <a:latin typeface="Arial" charset="0"/>
                <a:ea typeface="Arial" charset="0"/>
                <a:cs typeface="Arial" charset="0"/>
              </a:rPr>
              <a:t>SSM HEALTH</a:t>
            </a:r>
            <a:endParaRPr lang="en-US" dirty="0"/>
          </a:p>
        </p:txBody>
      </p:sp>
    </p:spTree>
    <p:extLst>
      <p:ext uri="{BB962C8B-B14F-4D97-AF65-F5344CB8AC3E}">
        <p14:creationId xmlns:p14="http://schemas.microsoft.com/office/powerpoint/2010/main" val="8584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sp>
        <p:nvSpPr>
          <p:cNvPr id="5" name="TextBox 4"/>
          <p:cNvSpPr txBox="1"/>
          <p:nvPr/>
        </p:nvSpPr>
        <p:spPr>
          <a:xfrm>
            <a:off x="2582333" y="1778000"/>
            <a:ext cx="3259667" cy="1169551"/>
          </a:xfrm>
          <a:prstGeom prst="rect">
            <a:avLst/>
          </a:prstGeom>
          <a:noFill/>
        </p:spPr>
        <p:txBody>
          <a:bodyPr wrap="square" rtlCol="0">
            <a:noAutofit/>
          </a:bodyPr>
          <a:lstStyle/>
          <a:p>
            <a:pPr algn="ctr"/>
            <a:r>
              <a:rPr lang="en-US" sz="1400" dirty="0">
                <a:solidFill>
                  <a:schemeClr val="tx1">
                    <a:lumMod val="65000"/>
                    <a:lumOff val="35000"/>
                  </a:schemeClr>
                </a:solidFill>
                <a:latin typeface="Arial" charset="0"/>
                <a:ea typeface="Arial" charset="0"/>
                <a:cs typeface="Arial" charset="0"/>
              </a:rPr>
              <a:t>We and others have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expertise essential to shaping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the social determinants of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health. We must lead when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necessary, but also follow.</a:t>
            </a:r>
          </a:p>
        </p:txBody>
      </p:sp>
      <p:sp>
        <p:nvSpPr>
          <p:cNvPr id="7" name="TextBox 6"/>
          <p:cNvSpPr txBox="1"/>
          <p:nvPr/>
        </p:nvSpPr>
        <p:spPr>
          <a:xfrm>
            <a:off x="6358467" y="1778000"/>
            <a:ext cx="3259667" cy="1384995"/>
          </a:xfrm>
          <a:prstGeom prst="rect">
            <a:avLst/>
          </a:prstGeom>
          <a:noFill/>
        </p:spPr>
        <p:txBody>
          <a:bodyPr wrap="square" rtlCol="0">
            <a:noAutofit/>
          </a:bodyPr>
          <a:lstStyle/>
          <a:p>
            <a:pPr algn="ctr"/>
            <a:r>
              <a:rPr lang="en-US" sz="1400" dirty="0">
                <a:solidFill>
                  <a:schemeClr val="tx1">
                    <a:lumMod val="65000"/>
                    <a:lumOff val="35000"/>
                  </a:schemeClr>
                </a:solidFill>
                <a:latin typeface="Arial" charset="0"/>
                <a:ea typeface="Arial" charset="0"/>
                <a:cs typeface="Arial" charset="0"/>
              </a:rPr>
              <a:t>We can only thrive when our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entire community thrives. It requires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a commitment to solidarity —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the notion that the health of our organization is bound up with the health of our communities.</a:t>
            </a:r>
          </a:p>
        </p:txBody>
      </p:sp>
      <p:sp>
        <p:nvSpPr>
          <p:cNvPr id="8" name="TextBox 7"/>
          <p:cNvSpPr txBox="1"/>
          <p:nvPr/>
        </p:nvSpPr>
        <p:spPr>
          <a:xfrm>
            <a:off x="2582333" y="4199467"/>
            <a:ext cx="3259667" cy="1169551"/>
          </a:xfrm>
          <a:prstGeom prst="rect">
            <a:avLst/>
          </a:prstGeom>
          <a:noFill/>
        </p:spPr>
        <p:txBody>
          <a:bodyPr wrap="square" rtlCol="0">
            <a:noAutofit/>
          </a:bodyPr>
          <a:lstStyle/>
          <a:p>
            <a:pPr algn="ctr"/>
            <a:r>
              <a:rPr lang="en-US" sz="1400" dirty="0">
                <a:solidFill>
                  <a:schemeClr val="tx1">
                    <a:lumMod val="65000"/>
                    <a:lumOff val="35000"/>
                  </a:schemeClr>
                </a:solidFill>
                <a:latin typeface="Arial" charset="0"/>
                <a:ea typeface="Arial" charset="0"/>
                <a:cs typeface="Arial" charset="0"/>
              </a:rPr>
              <a:t>Conducting programs that shape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the social determinants of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health and observing their impact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can take many years or longer.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Long-term strategies are essential.</a:t>
            </a:r>
          </a:p>
        </p:txBody>
      </p:sp>
      <p:sp>
        <p:nvSpPr>
          <p:cNvPr id="9" name="TextBox 8"/>
          <p:cNvSpPr txBox="1"/>
          <p:nvPr/>
        </p:nvSpPr>
        <p:spPr>
          <a:xfrm>
            <a:off x="6375400" y="4199467"/>
            <a:ext cx="3259667" cy="954107"/>
          </a:xfrm>
          <a:prstGeom prst="rect">
            <a:avLst/>
          </a:prstGeom>
          <a:noFill/>
        </p:spPr>
        <p:txBody>
          <a:bodyPr wrap="square" rtlCol="0">
            <a:noAutofit/>
          </a:bodyPr>
          <a:lstStyle/>
          <a:p>
            <a:pPr algn="ctr"/>
            <a:r>
              <a:rPr lang="en-US" sz="1400" dirty="0">
                <a:solidFill>
                  <a:schemeClr val="tx1">
                    <a:lumMod val="65000"/>
                    <a:lumOff val="35000"/>
                  </a:schemeClr>
                </a:solidFill>
                <a:latin typeface="Arial" charset="0"/>
                <a:ea typeface="Arial" charset="0"/>
                <a:cs typeface="Arial" charset="0"/>
              </a:rPr>
              <a:t>Shaping social determinants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of health requires building and maintaining trust, especially with vulnerable communities.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22" y="0"/>
            <a:ext cx="12186920" cy="6858000"/>
          </a:xfrm>
          <a:prstGeom prst="rect">
            <a:avLst/>
          </a:prstGeom>
        </p:spPr>
      </p:pic>
      <p:sp>
        <p:nvSpPr>
          <p:cNvPr id="3" name="TextBox 2"/>
          <p:cNvSpPr txBox="1"/>
          <p:nvPr/>
        </p:nvSpPr>
        <p:spPr>
          <a:xfrm>
            <a:off x="753532" y="1820333"/>
            <a:ext cx="7014341" cy="2585323"/>
          </a:xfrm>
          <a:prstGeom prst="rect">
            <a:avLst/>
          </a:prstGeom>
          <a:noFill/>
        </p:spPr>
        <p:txBody>
          <a:bodyPr wrap="square" lIns="0" tIns="0" rIns="0" bIns="0" rtlCol="0">
            <a:spAutoFit/>
          </a:bodyPr>
          <a:lstStyle/>
          <a:p>
            <a:r>
              <a:rPr lang="en-US" sz="2800" b="1" dirty="0">
                <a:solidFill>
                  <a:schemeClr val="tx1">
                    <a:lumMod val="65000"/>
                    <a:lumOff val="35000"/>
                  </a:schemeClr>
                </a:solidFill>
                <a:latin typeface="Arial" charset="0"/>
                <a:ea typeface="Arial" charset="0"/>
                <a:cs typeface="Arial" charset="0"/>
              </a:rPr>
              <a:t>Template slide for bulleted list or other:</a:t>
            </a:r>
          </a:p>
          <a:p>
            <a:endParaRPr lang="en-US" sz="2800" dirty="0">
              <a:solidFill>
                <a:schemeClr val="tx1">
                  <a:lumMod val="65000"/>
                  <a:lumOff val="35000"/>
                </a:schemeClr>
              </a:solidFill>
              <a:latin typeface="Arial" charset="0"/>
              <a:ea typeface="Arial" charset="0"/>
              <a:cs typeface="Arial" charset="0"/>
            </a:endParaRP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Point 1</a:t>
            </a: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Point 2</a:t>
            </a:r>
          </a:p>
          <a:p>
            <a:pPr marL="457200" indent="-457200">
              <a:buFont typeface="Arial" charset="0"/>
              <a:buChar char="•"/>
            </a:pPr>
            <a:r>
              <a:rPr lang="en-US" sz="2800" dirty="0">
                <a:solidFill>
                  <a:schemeClr val="tx1">
                    <a:lumMod val="65000"/>
                    <a:lumOff val="35000"/>
                  </a:schemeClr>
                </a:solidFill>
                <a:latin typeface="Arial" charset="0"/>
                <a:ea typeface="Arial" charset="0"/>
                <a:cs typeface="Arial" charset="0"/>
              </a:rPr>
              <a:t>Point 3</a:t>
            </a:r>
          </a:p>
          <a:p>
            <a:endParaRPr lang="en-US" sz="2800" b="1"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2420415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sp>
        <p:nvSpPr>
          <p:cNvPr id="6" name="TextBox 5"/>
          <p:cNvSpPr txBox="1"/>
          <p:nvPr/>
        </p:nvSpPr>
        <p:spPr>
          <a:xfrm>
            <a:off x="753532" y="2677645"/>
            <a:ext cx="7052735" cy="1231106"/>
          </a:xfrm>
          <a:prstGeom prst="rect">
            <a:avLst/>
          </a:prstGeom>
          <a:noFill/>
        </p:spPr>
        <p:txBody>
          <a:bodyPr wrap="square" lIns="0" tIns="0" rIns="0" bIns="0" rtlCol="0">
            <a:spAutoFit/>
          </a:bodyPr>
          <a:lstStyle/>
          <a:p>
            <a:pPr>
              <a:lnSpc>
                <a:spcPts val="4780"/>
              </a:lnSpc>
            </a:pPr>
            <a:r>
              <a:rPr lang="en-US" sz="4000" b="1" dirty="0">
                <a:solidFill>
                  <a:schemeClr val="bg1"/>
                </a:solidFill>
                <a:latin typeface="Arial" charset="0"/>
                <a:ea typeface="Arial" charset="0"/>
                <a:cs typeface="Arial" charset="0"/>
              </a:rPr>
              <a:t>This is a Divider Slide</a:t>
            </a:r>
          </a:p>
          <a:p>
            <a:pPr>
              <a:lnSpc>
                <a:spcPts val="4780"/>
              </a:lnSpc>
            </a:pPr>
            <a:r>
              <a:rPr lang="en-US" sz="4000" dirty="0">
                <a:solidFill>
                  <a:schemeClr val="bg1"/>
                </a:solidFill>
                <a:latin typeface="Arial" charset="0"/>
                <a:ea typeface="Arial" charset="0"/>
                <a:cs typeface="Arial" charset="0"/>
              </a:rPr>
              <a:t>This is a Divider Slide</a:t>
            </a:r>
          </a:p>
        </p:txBody>
      </p:sp>
    </p:spTree>
    <p:extLst>
      <p:ext uri="{BB962C8B-B14F-4D97-AF65-F5344CB8AC3E}">
        <p14:creationId xmlns:p14="http://schemas.microsoft.com/office/powerpoint/2010/main" val="144068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052" cy="6858000"/>
          </a:xfrm>
          <a:prstGeom prst="rect">
            <a:avLst/>
          </a:prstGeom>
        </p:spPr>
      </p:pic>
      <p:sp>
        <p:nvSpPr>
          <p:cNvPr id="3" name="TextBox 2"/>
          <p:cNvSpPr txBox="1"/>
          <p:nvPr/>
        </p:nvSpPr>
        <p:spPr>
          <a:xfrm>
            <a:off x="753532" y="1820333"/>
            <a:ext cx="7014341" cy="1700466"/>
          </a:xfrm>
          <a:prstGeom prst="rect">
            <a:avLst/>
          </a:prstGeom>
          <a:noFill/>
        </p:spPr>
        <p:txBody>
          <a:bodyPr wrap="square" lIns="0" tIns="0" rIns="0" bIns="0" rtlCol="0">
            <a:spAutoFit/>
          </a:bodyPr>
          <a:lstStyle/>
          <a:p>
            <a:r>
              <a:rPr lang="en-US" sz="2800" dirty="0">
                <a:solidFill>
                  <a:schemeClr val="bg1"/>
                </a:solidFill>
                <a:latin typeface="Arial" charset="0"/>
                <a:ea typeface="Arial" charset="0"/>
                <a:cs typeface="Arial" charset="0"/>
              </a:rPr>
              <a:t>Quote slide</a:t>
            </a:r>
          </a:p>
          <a:p>
            <a:pPr>
              <a:lnSpc>
                <a:spcPts val="3280"/>
              </a:lnSpc>
            </a:pPr>
            <a:endParaRPr lang="en-US" sz="2400" b="1" dirty="0">
              <a:solidFill>
                <a:schemeClr val="bg1"/>
              </a:solidFill>
              <a:latin typeface="Arial" charset="0"/>
              <a:ea typeface="Arial" charset="0"/>
              <a:cs typeface="Arial" charset="0"/>
            </a:endParaRPr>
          </a:p>
          <a:p>
            <a:pPr>
              <a:lnSpc>
                <a:spcPts val="3280"/>
              </a:lnSpc>
            </a:pPr>
            <a:r>
              <a:rPr lang="en-US" sz="1600" b="1" dirty="0">
                <a:solidFill>
                  <a:schemeClr val="bg1"/>
                </a:solidFill>
                <a:latin typeface="Arial" charset="0"/>
                <a:ea typeface="Arial" charset="0"/>
                <a:cs typeface="Arial" charset="0"/>
              </a:rPr>
              <a:t>Person who said the quote </a:t>
            </a:r>
            <a:r>
              <a:rPr lang="en-US" sz="1600" dirty="0">
                <a:solidFill>
                  <a:schemeClr val="bg1"/>
                </a:solidFill>
                <a:latin typeface="Arial" charset="0"/>
                <a:ea typeface="Arial" charset="0"/>
                <a:cs typeface="Arial" charset="0"/>
              </a:rPr>
              <a:t/>
            </a:r>
            <a:br>
              <a:rPr lang="en-US" sz="1600" dirty="0">
                <a:solidFill>
                  <a:schemeClr val="bg1"/>
                </a:solidFill>
                <a:latin typeface="Arial" charset="0"/>
                <a:ea typeface="Arial" charset="0"/>
                <a:cs typeface="Arial" charset="0"/>
              </a:rPr>
            </a:br>
            <a:r>
              <a:rPr lang="en-US" sz="1600" i="1" dirty="0">
                <a:solidFill>
                  <a:schemeClr val="bg1"/>
                </a:solidFill>
                <a:latin typeface="Arial" charset="0"/>
                <a:ea typeface="Arial" charset="0"/>
                <a:cs typeface="Arial" charset="0"/>
              </a:rPr>
              <a:t>Title of person who said the quote</a:t>
            </a:r>
          </a:p>
        </p:txBody>
      </p:sp>
      <p:pic>
        <p:nvPicPr>
          <p:cNvPr id="6" name="Picture 5"/>
          <p:cNvPicPr>
            <a:picLocks noChangeAspect="1"/>
          </p:cNvPicPr>
          <p:nvPr/>
        </p:nvPicPr>
        <p:blipFill>
          <a:blip r:embed="rId3"/>
          <a:stretch>
            <a:fillRect/>
          </a:stretch>
        </p:blipFill>
        <p:spPr>
          <a:xfrm>
            <a:off x="753532" y="720590"/>
            <a:ext cx="772673" cy="772673"/>
          </a:xfrm>
          <a:prstGeom prst="rect">
            <a:avLst/>
          </a:prstGeom>
        </p:spPr>
      </p:pic>
    </p:spTree>
    <p:extLst>
      <p:ext uri="{BB962C8B-B14F-4D97-AF65-F5344CB8AC3E}">
        <p14:creationId xmlns:p14="http://schemas.microsoft.com/office/powerpoint/2010/main" val="32494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976" cy="6858000"/>
          </a:xfrm>
          <a:prstGeom prst="rect">
            <a:avLst/>
          </a:prstGeom>
        </p:spPr>
      </p:pic>
      <p:sp>
        <p:nvSpPr>
          <p:cNvPr id="6" name="TextBox 5"/>
          <p:cNvSpPr txBox="1"/>
          <p:nvPr/>
        </p:nvSpPr>
        <p:spPr>
          <a:xfrm>
            <a:off x="423333" y="3031067"/>
            <a:ext cx="3115734" cy="3539430"/>
          </a:xfrm>
          <a:prstGeom prst="rect">
            <a:avLst/>
          </a:prstGeom>
          <a:noFill/>
        </p:spPr>
        <p:txBody>
          <a:bodyPr wrap="square" lIns="0" tIns="0" rIns="0" bIns="0" rtlCol="0">
            <a:spAutoFit/>
          </a:bodyPr>
          <a:lstStyle/>
          <a:p>
            <a:pPr>
              <a:lnSpc>
                <a:spcPts val="1780"/>
              </a:lnSpc>
            </a:pPr>
            <a:r>
              <a:rPr lang="en-US" sz="1400" dirty="0">
                <a:solidFill>
                  <a:schemeClr val="tx1">
                    <a:lumMod val="65000"/>
                    <a:lumOff val="35000"/>
                  </a:schemeClr>
                </a:solidFill>
                <a:latin typeface="Arial" charset="0"/>
                <a:ea typeface="Arial" charset="0"/>
                <a:cs typeface="Arial" charset="0"/>
              </a:rPr>
              <a:t>The social determinants of health are those conditions in which people live, work, and play that can ultimately influence their health. </a:t>
            </a:r>
          </a:p>
          <a:p>
            <a:pPr>
              <a:lnSpc>
                <a:spcPts val="1780"/>
              </a:lnSpc>
            </a:pPr>
            <a:endParaRPr lang="en-US" sz="1400" dirty="0">
              <a:solidFill>
                <a:schemeClr val="tx1">
                  <a:lumMod val="65000"/>
                  <a:lumOff val="35000"/>
                </a:schemeClr>
              </a:solidFill>
              <a:latin typeface="Arial" charset="0"/>
              <a:ea typeface="Arial" charset="0"/>
              <a:cs typeface="Arial" charset="0"/>
            </a:endParaRP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ECONOMIC STABILITY</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HEALTH AND HEALTH CARE</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SOCIAL AND </a:t>
            </a:r>
            <a:br>
              <a:rPr lang="en-US" sz="1200" b="1" dirty="0">
                <a:solidFill>
                  <a:schemeClr val="tx1">
                    <a:lumMod val="65000"/>
                    <a:lumOff val="35000"/>
                  </a:schemeClr>
                </a:solidFill>
                <a:latin typeface="Arial" charset="0"/>
                <a:ea typeface="Arial" charset="0"/>
                <a:cs typeface="Arial" charset="0"/>
              </a:rPr>
            </a:br>
            <a:r>
              <a:rPr lang="en-US" sz="1200" b="1" dirty="0">
                <a:solidFill>
                  <a:schemeClr val="tx1">
                    <a:lumMod val="65000"/>
                    <a:lumOff val="35000"/>
                  </a:schemeClr>
                </a:solidFill>
                <a:latin typeface="Arial" charset="0"/>
                <a:ea typeface="Arial" charset="0"/>
                <a:cs typeface="Arial" charset="0"/>
              </a:rPr>
              <a:t>COMMUNITY CONTEXT</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EDUCATION</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NEIGHBORHOOD AND </a:t>
            </a:r>
            <a:br>
              <a:rPr lang="en-US" sz="1200" b="1" dirty="0">
                <a:solidFill>
                  <a:schemeClr val="tx1">
                    <a:lumMod val="65000"/>
                    <a:lumOff val="35000"/>
                  </a:schemeClr>
                </a:solidFill>
                <a:latin typeface="Arial" charset="0"/>
                <a:ea typeface="Arial" charset="0"/>
                <a:cs typeface="Arial" charset="0"/>
              </a:rPr>
            </a:br>
            <a:r>
              <a:rPr lang="en-US" sz="1200" b="1" dirty="0">
                <a:solidFill>
                  <a:schemeClr val="tx1">
                    <a:lumMod val="65000"/>
                    <a:lumOff val="35000"/>
                  </a:schemeClr>
                </a:solidFill>
                <a:latin typeface="Arial" charset="0"/>
                <a:ea typeface="Arial" charset="0"/>
                <a:cs typeface="Arial" charset="0"/>
              </a:rPr>
              <a:t>BUILT ENVIRONMENT</a:t>
            </a:r>
            <a:r>
              <a:rPr lang="en-US" sz="1200" dirty="0">
                <a:solidFill>
                  <a:schemeClr val="tx1">
                    <a:lumMod val="65000"/>
                    <a:lumOff val="35000"/>
                  </a:schemeClr>
                </a:solidFill>
                <a:latin typeface="Arial" charset="0"/>
                <a:ea typeface="Arial" charset="0"/>
                <a:cs typeface="Arial" charset="0"/>
              </a:rPr>
              <a:t> </a:t>
            </a:r>
          </a:p>
          <a:p>
            <a:pPr>
              <a:lnSpc>
                <a:spcPts val="1780"/>
              </a:lnSpc>
            </a:pPr>
            <a:endParaRPr lang="en-US" sz="1400" dirty="0">
              <a:solidFill>
                <a:schemeClr val="tx1">
                  <a:lumMod val="65000"/>
                  <a:lumOff val="35000"/>
                </a:schemeClr>
              </a:solidFill>
              <a:latin typeface="Arial" charset="0"/>
              <a:ea typeface="Arial" charset="0"/>
              <a:cs typeface="Arial" charset="0"/>
            </a:endParaRPr>
          </a:p>
          <a:p>
            <a:endParaRPr lang="en-US" sz="1400" dirty="0">
              <a:solidFill>
                <a:schemeClr val="tx1">
                  <a:lumMod val="65000"/>
                  <a:lumOff val="35000"/>
                </a:schemeClr>
              </a:solidFill>
              <a:latin typeface="Arial" charset="0"/>
              <a:ea typeface="Arial" charset="0"/>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7590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423333" y="2497667"/>
            <a:ext cx="3115734" cy="2262158"/>
          </a:xfrm>
          <a:prstGeom prst="rect">
            <a:avLst/>
          </a:prstGeom>
          <a:noFill/>
        </p:spPr>
        <p:txBody>
          <a:bodyPr wrap="square" lIns="0" tIns="0" rIns="0" bIns="0" rtlCol="0">
            <a:spAutoFit/>
          </a:bodyPr>
          <a:lstStyle/>
          <a:p>
            <a:pPr>
              <a:lnSpc>
                <a:spcPts val="1780"/>
              </a:lnSpc>
            </a:pPr>
            <a:r>
              <a:rPr lang="en-US" sz="1400" dirty="0">
                <a:solidFill>
                  <a:schemeClr val="tx1">
                    <a:lumMod val="65000"/>
                    <a:lumOff val="35000"/>
                  </a:schemeClr>
                </a:solidFill>
                <a:latin typeface="Arial" charset="0"/>
                <a:ea typeface="Arial" charset="0"/>
                <a:cs typeface="Arial" charset="0"/>
              </a:rPr>
              <a:t>The hard, but necessary work to </a:t>
            </a:r>
            <a:br>
              <a:rPr lang="en-US" sz="1400" dirty="0">
                <a:solidFill>
                  <a:schemeClr val="tx1">
                    <a:lumMod val="65000"/>
                    <a:lumOff val="35000"/>
                  </a:schemeClr>
                </a:solidFill>
                <a:latin typeface="Arial" charset="0"/>
                <a:ea typeface="Arial" charset="0"/>
                <a:cs typeface="Arial" charset="0"/>
              </a:rPr>
            </a:br>
            <a:r>
              <a:rPr lang="en-US" sz="1400" dirty="0">
                <a:solidFill>
                  <a:schemeClr val="tx1">
                    <a:lumMod val="65000"/>
                    <a:lumOff val="35000"/>
                  </a:schemeClr>
                </a:solidFill>
                <a:latin typeface="Arial" charset="0"/>
                <a:ea typeface="Arial" charset="0"/>
                <a:cs typeface="Arial" charset="0"/>
              </a:rPr>
              <a:t>shape social determinants of health requires the cultivation of core virtues in individuals and the organization.</a:t>
            </a:r>
          </a:p>
          <a:p>
            <a:pPr>
              <a:lnSpc>
                <a:spcPts val="1780"/>
              </a:lnSpc>
            </a:pPr>
            <a:endParaRPr lang="en-US" sz="1200" dirty="0">
              <a:solidFill>
                <a:schemeClr val="tx1">
                  <a:lumMod val="65000"/>
                  <a:lumOff val="35000"/>
                </a:schemeClr>
              </a:solidFill>
              <a:latin typeface="Arial" charset="0"/>
              <a:ea typeface="Arial" charset="0"/>
              <a:cs typeface="Arial" charset="0"/>
            </a:endParaRP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HUMILITY</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SOLIDARITY</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TRUST</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PATIENCE</a:t>
            </a:r>
            <a:r>
              <a:rPr lang="en-US" sz="1200" dirty="0">
                <a:solidFill>
                  <a:schemeClr val="tx1">
                    <a:lumMod val="65000"/>
                    <a:lumOff val="35000"/>
                  </a:schemeClr>
                </a:solidFill>
                <a:latin typeface="Arial" charset="0"/>
                <a:ea typeface="Arial" charset="0"/>
                <a:cs typeface="Arial" charset="0"/>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4394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976" cy="6858000"/>
          </a:xfrm>
          <a:prstGeom prst="rect">
            <a:avLst/>
          </a:prstGeom>
        </p:spPr>
      </p:pic>
      <p:sp>
        <p:nvSpPr>
          <p:cNvPr id="5" name="TextBox 4"/>
          <p:cNvSpPr txBox="1"/>
          <p:nvPr/>
        </p:nvSpPr>
        <p:spPr>
          <a:xfrm>
            <a:off x="423333" y="3031067"/>
            <a:ext cx="2980267" cy="2262158"/>
          </a:xfrm>
          <a:prstGeom prst="rect">
            <a:avLst/>
          </a:prstGeom>
          <a:noFill/>
        </p:spPr>
        <p:txBody>
          <a:bodyPr wrap="square" lIns="0" tIns="0" rIns="0" bIns="0" rtlCol="0">
            <a:spAutoFit/>
          </a:bodyPr>
          <a:lstStyle/>
          <a:p>
            <a:pPr>
              <a:lnSpc>
                <a:spcPts val="1780"/>
              </a:lnSpc>
            </a:pPr>
            <a:r>
              <a:rPr lang="en-US" sz="1400" dirty="0">
                <a:solidFill>
                  <a:schemeClr val="tx1">
                    <a:lumMod val="65000"/>
                    <a:lumOff val="35000"/>
                  </a:schemeClr>
                </a:solidFill>
                <a:effectLst/>
                <a:latin typeface="Arial" charset="0"/>
                <a:ea typeface="Arial" charset="0"/>
                <a:cs typeface="Arial" charset="0"/>
              </a:rPr>
              <a:t>Investment in social determinants of health is grounded in core principles of Catholic Social Teaching.</a:t>
            </a:r>
          </a:p>
          <a:p>
            <a:pPr>
              <a:lnSpc>
                <a:spcPts val="1780"/>
              </a:lnSpc>
            </a:pPr>
            <a:endParaRPr lang="en-US" sz="1400" dirty="0">
              <a:solidFill>
                <a:schemeClr val="tx1">
                  <a:lumMod val="65000"/>
                  <a:lumOff val="35000"/>
                </a:schemeClr>
              </a:solidFill>
              <a:latin typeface="Arial" charset="0"/>
              <a:ea typeface="Arial" charset="0"/>
              <a:cs typeface="Arial" charset="0"/>
            </a:endParaRP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COMMON GOOD</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PREFERENTIAL OPTION </a:t>
            </a:r>
            <a:br>
              <a:rPr lang="en-US" sz="1200" b="1" dirty="0">
                <a:solidFill>
                  <a:schemeClr val="tx1">
                    <a:lumMod val="65000"/>
                    <a:lumOff val="35000"/>
                  </a:schemeClr>
                </a:solidFill>
                <a:latin typeface="Arial" charset="0"/>
                <a:ea typeface="Arial" charset="0"/>
                <a:cs typeface="Arial" charset="0"/>
              </a:rPr>
            </a:br>
            <a:r>
              <a:rPr lang="en-US" sz="1200" b="1" dirty="0">
                <a:solidFill>
                  <a:schemeClr val="tx1">
                    <a:lumMod val="65000"/>
                    <a:lumOff val="35000"/>
                  </a:schemeClr>
                </a:solidFill>
                <a:latin typeface="Arial" charset="0"/>
                <a:ea typeface="Arial" charset="0"/>
                <a:cs typeface="Arial" charset="0"/>
              </a:rPr>
              <a:t>FOR THE POOR</a:t>
            </a:r>
          </a:p>
          <a:p>
            <a:pPr marL="285750" indent="-285750">
              <a:lnSpc>
                <a:spcPct val="150000"/>
              </a:lnSpc>
              <a:buFont typeface="Arial" charset="0"/>
              <a:buChar char="•"/>
            </a:pPr>
            <a:r>
              <a:rPr lang="en-US" sz="1200" b="1" dirty="0">
                <a:solidFill>
                  <a:schemeClr val="tx1">
                    <a:lumMod val="65000"/>
                    <a:lumOff val="35000"/>
                  </a:schemeClr>
                </a:solidFill>
                <a:latin typeface="Arial" charset="0"/>
                <a:ea typeface="Arial" charset="0"/>
                <a:cs typeface="Arial" charset="0"/>
              </a:rPr>
              <a:t>HUMAN DIGNITY</a:t>
            </a:r>
            <a:endParaRPr lang="en-US" sz="1200" dirty="0">
              <a:solidFill>
                <a:schemeClr val="tx1">
                  <a:lumMod val="65000"/>
                  <a:lumOff val="35000"/>
                </a:schemeClr>
              </a:solidFill>
              <a:latin typeface="Arial" charset="0"/>
              <a:ea typeface="Arial" charset="0"/>
              <a:cs typeface="Arial" charset="0"/>
            </a:endParaRPr>
          </a:p>
          <a:p>
            <a:pPr>
              <a:lnSpc>
                <a:spcPts val="1780"/>
              </a:lnSpc>
            </a:pPr>
            <a:endParaRPr lang="en-US" sz="1400" dirty="0">
              <a:solidFill>
                <a:schemeClr val="tx1">
                  <a:lumMod val="65000"/>
                  <a:lumOff val="35000"/>
                </a:schemeClr>
              </a:solidFill>
              <a:effectLst/>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71624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pic>
        <p:nvPicPr>
          <p:cNvPr id="2" name="Picture 1"/>
          <p:cNvPicPr>
            <a:picLocks noChangeAspect="1"/>
          </p:cNvPicPr>
          <p:nvPr/>
        </p:nvPicPr>
        <p:blipFill>
          <a:blip r:embed="rId4"/>
          <a:stretch>
            <a:fillRect/>
          </a:stretch>
        </p:blipFill>
        <p:spPr>
          <a:xfrm>
            <a:off x="421059" y="1210108"/>
            <a:ext cx="3454219" cy="1370722"/>
          </a:xfrm>
          <a:prstGeom prst="rect">
            <a:avLst/>
          </a:prstGeom>
        </p:spPr>
      </p:pic>
      <p:pic>
        <p:nvPicPr>
          <p:cNvPr id="4" name="Picture 3">
            <a:extLst>
              <a:ext uri="{FF2B5EF4-FFF2-40B4-BE49-F238E27FC236}">
                <a16:creationId xmlns:a16="http://schemas.microsoft.com/office/drawing/2014/main" id="{979A9016-595D-43E9-8227-BD563790A449}"/>
              </a:ext>
            </a:extLst>
          </p:cNvPr>
          <p:cNvPicPr>
            <a:picLocks noChangeAspect="1"/>
          </p:cNvPicPr>
          <p:nvPr/>
        </p:nvPicPr>
        <p:blipFill>
          <a:blip r:embed="rId5"/>
          <a:stretch>
            <a:fillRect/>
          </a:stretch>
        </p:blipFill>
        <p:spPr>
          <a:xfrm>
            <a:off x="4592544" y="680194"/>
            <a:ext cx="3916437" cy="2420157"/>
          </a:xfrm>
          <a:prstGeom prst="rect">
            <a:avLst/>
          </a:prstGeom>
        </p:spPr>
      </p:pic>
      <p:pic>
        <p:nvPicPr>
          <p:cNvPr id="11" name="Picture 10">
            <a:extLst>
              <a:ext uri="{FF2B5EF4-FFF2-40B4-BE49-F238E27FC236}">
                <a16:creationId xmlns:a16="http://schemas.microsoft.com/office/drawing/2014/main" id="{9BBDFC9E-785F-4E5F-8D93-3A2A5D317F3E}"/>
              </a:ext>
            </a:extLst>
          </p:cNvPr>
          <p:cNvPicPr>
            <a:picLocks noChangeAspect="1"/>
          </p:cNvPicPr>
          <p:nvPr/>
        </p:nvPicPr>
        <p:blipFill>
          <a:blip r:embed="rId6"/>
          <a:stretch>
            <a:fillRect/>
          </a:stretch>
        </p:blipFill>
        <p:spPr>
          <a:xfrm>
            <a:off x="339791" y="4318218"/>
            <a:ext cx="3233978" cy="2269306"/>
          </a:xfrm>
          <a:prstGeom prst="rect">
            <a:avLst/>
          </a:prstGeom>
        </p:spPr>
      </p:pic>
      <p:pic>
        <p:nvPicPr>
          <p:cNvPr id="14" name="Picture 13">
            <a:extLst>
              <a:ext uri="{FF2B5EF4-FFF2-40B4-BE49-F238E27FC236}">
                <a16:creationId xmlns:a16="http://schemas.microsoft.com/office/drawing/2014/main" id="{A7580894-D6DA-4398-A5BA-26D076235832}"/>
              </a:ext>
            </a:extLst>
          </p:cNvPr>
          <p:cNvPicPr>
            <a:picLocks noChangeAspect="1"/>
          </p:cNvPicPr>
          <p:nvPr/>
        </p:nvPicPr>
        <p:blipFill>
          <a:blip r:embed="rId7"/>
          <a:stretch>
            <a:fillRect/>
          </a:stretch>
        </p:blipFill>
        <p:spPr>
          <a:xfrm>
            <a:off x="7441948" y="3127384"/>
            <a:ext cx="4555165" cy="3416374"/>
          </a:xfrm>
          <a:prstGeom prst="rect">
            <a:avLst/>
          </a:prstGeom>
        </p:spPr>
      </p:pic>
      <p:pic>
        <p:nvPicPr>
          <p:cNvPr id="16" name="Picture 15">
            <a:extLst>
              <a:ext uri="{FF2B5EF4-FFF2-40B4-BE49-F238E27FC236}">
                <a16:creationId xmlns:a16="http://schemas.microsoft.com/office/drawing/2014/main" id="{4E389637-5012-4464-B24A-634809B83EFB}"/>
              </a:ext>
            </a:extLst>
          </p:cNvPr>
          <p:cNvPicPr>
            <a:picLocks noChangeAspect="1"/>
          </p:cNvPicPr>
          <p:nvPr/>
        </p:nvPicPr>
        <p:blipFill>
          <a:blip r:embed="rId8"/>
          <a:stretch>
            <a:fillRect/>
          </a:stretch>
        </p:blipFill>
        <p:spPr>
          <a:xfrm>
            <a:off x="8788141" y="364760"/>
            <a:ext cx="3208973" cy="2420157"/>
          </a:xfrm>
          <a:prstGeom prst="rect">
            <a:avLst/>
          </a:prstGeom>
        </p:spPr>
      </p:pic>
      <p:pic>
        <p:nvPicPr>
          <p:cNvPr id="18" name="Picture 17">
            <a:extLst>
              <a:ext uri="{FF2B5EF4-FFF2-40B4-BE49-F238E27FC236}">
                <a16:creationId xmlns:a16="http://schemas.microsoft.com/office/drawing/2014/main" id="{9D3669DF-34F8-45CA-8D7E-D0CAD8F8D784}"/>
              </a:ext>
            </a:extLst>
          </p:cNvPr>
          <p:cNvPicPr>
            <a:picLocks noChangeAspect="1"/>
          </p:cNvPicPr>
          <p:nvPr/>
        </p:nvPicPr>
        <p:blipFill>
          <a:blip r:embed="rId9"/>
          <a:stretch>
            <a:fillRect/>
          </a:stretch>
        </p:blipFill>
        <p:spPr>
          <a:xfrm>
            <a:off x="3927326" y="3619872"/>
            <a:ext cx="3182629" cy="2309271"/>
          </a:xfrm>
          <a:prstGeom prst="rect">
            <a:avLst/>
          </a:prstGeom>
        </p:spPr>
      </p:pic>
    </p:spTree>
    <p:extLst>
      <p:ext uri="{BB962C8B-B14F-4D97-AF65-F5344CB8AC3E}">
        <p14:creationId xmlns:p14="http://schemas.microsoft.com/office/powerpoint/2010/main" val="10014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14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5867" y="2172951"/>
            <a:ext cx="2980266" cy="3037032"/>
          </a:xfrm>
          <a:prstGeom prst="ellipse">
            <a:avLst/>
          </a:prstGeom>
        </p:spPr>
      </p:pic>
      <p:sp>
        <p:nvSpPr>
          <p:cNvPr id="14" name="TextBox 13"/>
          <p:cNvSpPr txBox="1"/>
          <p:nvPr/>
        </p:nvSpPr>
        <p:spPr>
          <a:xfrm>
            <a:off x="745067" y="2418901"/>
            <a:ext cx="3086100" cy="861774"/>
          </a:xfrm>
          <a:prstGeom prst="rect">
            <a:avLst/>
          </a:prstGeom>
          <a:solidFill>
            <a:schemeClr val="bg1"/>
          </a:solidFill>
        </p:spPr>
        <p:txBody>
          <a:bodyPr wrap="square" lIns="91440" tIns="91440" rIns="91440" bIns="91440" rtlCol="0">
            <a:spAutoFit/>
          </a:bodyPr>
          <a:lstStyle/>
          <a:p>
            <a:r>
              <a:rPr lang="en-US" sz="1050" b="1" dirty="0">
                <a:solidFill>
                  <a:srgbClr val="7AAEDF"/>
                </a:solidFill>
                <a:latin typeface="Arial" charset="0"/>
                <a:ea typeface="Arial" charset="0"/>
                <a:cs typeface="Arial" charset="0"/>
              </a:rPr>
              <a:t>ECONOMIC STABILITY</a:t>
            </a:r>
          </a:p>
          <a:p>
            <a:r>
              <a:rPr lang="en-US" sz="1600">
                <a:solidFill>
                  <a:schemeClr val="tx1">
                    <a:lumMod val="65000"/>
                    <a:lumOff val="35000"/>
                  </a:schemeClr>
                </a:solidFill>
                <a:latin typeface="Arial" charset="0"/>
                <a:ea typeface="Arial" charset="0"/>
                <a:cs typeface="Arial" charset="0"/>
              </a:rPr>
              <a:t>Housing and Food Security, Employment</a:t>
            </a:r>
            <a:r>
              <a:rPr lang="en-US" sz="1600" dirty="0">
                <a:solidFill>
                  <a:schemeClr val="tx1">
                    <a:lumMod val="65000"/>
                    <a:lumOff val="35000"/>
                  </a:schemeClr>
                </a:solidFill>
                <a:latin typeface="Arial" charset="0"/>
                <a:ea typeface="Arial" charset="0"/>
                <a:cs typeface="Arial" charset="0"/>
              </a:rPr>
              <a:t>, Income</a:t>
            </a:r>
          </a:p>
        </p:txBody>
      </p:sp>
      <p:sp>
        <p:nvSpPr>
          <p:cNvPr id="15" name="TextBox 14"/>
          <p:cNvSpPr txBox="1"/>
          <p:nvPr/>
        </p:nvSpPr>
        <p:spPr>
          <a:xfrm>
            <a:off x="745067" y="3524772"/>
            <a:ext cx="3086100" cy="1354217"/>
          </a:xfrm>
          <a:prstGeom prst="rect">
            <a:avLst/>
          </a:prstGeom>
          <a:solidFill>
            <a:schemeClr val="bg1"/>
          </a:solidFill>
        </p:spPr>
        <p:txBody>
          <a:bodyPr wrap="square" lIns="91440" tIns="91440" rIns="91440" bIns="91440" rtlCol="0">
            <a:spAutoFit/>
          </a:bodyPr>
          <a:lstStyle/>
          <a:p>
            <a:r>
              <a:rPr lang="en-US" sz="1050" b="1" dirty="0">
                <a:solidFill>
                  <a:srgbClr val="DDBC23"/>
                </a:solidFill>
                <a:latin typeface="Arial" charset="0"/>
                <a:ea typeface="Arial" charset="0"/>
                <a:cs typeface="Arial" charset="0"/>
              </a:rPr>
              <a:t>HEALTH AND HEALTH CARE</a:t>
            </a:r>
          </a:p>
          <a:p>
            <a:r>
              <a:rPr lang="en-US" sz="1600" dirty="0">
                <a:solidFill>
                  <a:schemeClr val="tx1">
                    <a:lumMod val="65000"/>
                    <a:lumOff val="35000"/>
                  </a:schemeClr>
                </a:solidFill>
                <a:latin typeface="Arial" charset="0"/>
                <a:ea typeface="Arial" charset="0"/>
                <a:cs typeface="Arial" charset="0"/>
              </a:rPr>
              <a:t>Comprehensive health insurance, access to primary care and mental health care, culturally-competent provider</a:t>
            </a:r>
          </a:p>
        </p:txBody>
      </p:sp>
      <p:sp>
        <p:nvSpPr>
          <p:cNvPr id="17" name="TextBox 16"/>
          <p:cNvSpPr txBox="1"/>
          <p:nvPr/>
        </p:nvSpPr>
        <p:spPr>
          <a:xfrm>
            <a:off x="8360833" y="1558104"/>
            <a:ext cx="3086100" cy="1107996"/>
          </a:xfrm>
          <a:prstGeom prst="rect">
            <a:avLst/>
          </a:prstGeom>
          <a:solidFill>
            <a:schemeClr val="bg1"/>
          </a:solidFill>
        </p:spPr>
        <p:txBody>
          <a:bodyPr wrap="square" lIns="91440" tIns="91440" rIns="91440" bIns="91440" rtlCol="0">
            <a:spAutoFit/>
          </a:bodyPr>
          <a:lstStyle/>
          <a:p>
            <a:r>
              <a:rPr lang="en-US" sz="1050" b="1" dirty="0">
                <a:solidFill>
                  <a:srgbClr val="22BDBD"/>
                </a:solidFill>
                <a:latin typeface="Arial" charset="0"/>
                <a:ea typeface="Arial" charset="0"/>
                <a:cs typeface="Arial" charset="0"/>
              </a:rPr>
              <a:t>SOCIAL &amp; COMMUNITY CONTEXT</a:t>
            </a:r>
          </a:p>
          <a:p>
            <a:r>
              <a:rPr lang="en-US" sz="1600" dirty="0">
                <a:solidFill>
                  <a:schemeClr val="tx1">
                    <a:lumMod val="65000"/>
                    <a:lumOff val="35000"/>
                  </a:schemeClr>
                </a:solidFill>
                <a:latin typeface="Arial" charset="0"/>
                <a:ea typeface="Arial" charset="0"/>
                <a:cs typeface="Arial" charset="0"/>
              </a:rPr>
              <a:t>Social cohesion, discrimination, incarceration, community engagement</a:t>
            </a:r>
          </a:p>
        </p:txBody>
      </p:sp>
      <p:sp>
        <p:nvSpPr>
          <p:cNvPr id="19" name="TextBox 18"/>
          <p:cNvSpPr txBox="1"/>
          <p:nvPr/>
        </p:nvSpPr>
        <p:spPr>
          <a:xfrm>
            <a:off x="8360833" y="3014358"/>
            <a:ext cx="3086100" cy="1084912"/>
          </a:xfrm>
          <a:prstGeom prst="rect">
            <a:avLst/>
          </a:prstGeom>
          <a:solidFill>
            <a:schemeClr val="bg1"/>
          </a:solidFill>
        </p:spPr>
        <p:txBody>
          <a:bodyPr wrap="square" lIns="91440" tIns="91440" rIns="91440" bIns="91440" rtlCol="0">
            <a:spAutoFit/>
          </a:bodyPr>
          <a:lstStyle/>
          <a:p>
            <a:r>
              <a:rPr lang="en-US" sz="1050" b="1" dirty="0">
                <a:solidFill>
                  <a:srgbClr val="8BB273"/>
                </a:solidFill>
                <a:latin typeface="Arial" charset="0"/>
                <a:ea typeface="Arial" charset="0"/>
                <a:cs typeface="Arial" charset="0"/>
              </a:rPr>
              <a:t>EDUCATION</a:t>
            </a:r>
          </a:p>
          <a:p>
            <a:r>
              <a:rPr lang="en-US" sz="1600" dirty="0">
                <a:solidFill>
                  <a:schemeClr val="tx1">
                    <a:lumMod val="65000"/>
                    <a:lumOff val="35000"/>
                  </a:schemeClr>
                </a:solidFill>
                <a:latin typeface="Arial" charset="0"/>
                <a:ea typeface="Arial" charset="0"/>
                <a:cs typeface="Arial" charset="0"/>
              </a:rPr>
              <a:t>Early childhood education, </a:t>
            </a:r>
            <a:br>
              <a:rPr lang="en-US" sz="1600" dirty="0">
                <a:solidFill>
                  <a:schemeClr val="tx1">
                    <a:lumMod val="65000"/>
                    <a:lumOff val="35000"/>
                  </a:schemeClr>
                </a:solidFill>
                <a:latin typeface="Arial" charset="0"/>
                <a:ea typeface="Arial" charset="0"/>
                <a:cs typeface="Arial" charset="0"/>
              </a:rPr>
            </a:br>
            <a:r>
              <a:rPr lang="en-US" sz="1600" dirty="0">
                <a:solidFill>
                  <a:schemeClr val="tx1">
                    <a:lumMod val="65000"/>
                    <a:lumOff val="35000"/>
                  </a:schemeClr>
                </a:solidFill>
                <a:latin typeface="Arial" charset="0"/>
                <a:ea typeface="Arial" charset="0"/>
                <a:cs typeface="Arial" charset="0"/>
              </a:rPr>
              <a:t>high school graduation, literacy and language</a:t>
            </a:r>
          </a:p>
        </p:txBody>
      </p:sp>
      <p:sp>
        <p:nvSpPr>
          <p:cNvPr id="20" name="TextBox 19"/>
          <p:cNvSpPr txBox="1"/>
          <p:nvPr/>
        </p:nvSpPr>
        <p:spPr>
          <a:xfrm>
            <a:off x="8360833" y="4720294"/>
            <a:ext cx="3086100" cy="1331134"/>
          </a:xfrm>
          <a:prstGeom prst="rect">
            <a:avLst/>
          </a:prstGeom>
          <a:solidFill>
            <a:schemeClr val="bg1"/>
          </a:solidFill>
        </p:spPr>
        <p:txBody>
          <a:bodyPr wrap="square" lIns="91440" tIns="91440" rIns="91440" bIns="91440" rtlCol="0">
            <a:spAutoFit/>
          </a:bodyPr>
          <a:lstStyle/>
          <a:p>
            <a:r>
              <a:rPr lang="en-US" sz="1050" b="1" dirty="0">
                <a:solidFill>
                  <a:srgbClr val="BDBF47"/>
                </a:solidFill>
                <a:latin typeface="Arial" charset="0"/>
                <a:ea typeface="Arial" charset="0"/>
                <a:cs typeface="Arial" charset="0"/>
              </a:rPr>
              <a:t>NEIGHBORHOOD AND BUILT ENVIRONMENT</a:t>
            </a:r>
          </a:p>
          <a:p>
            <a:r>
              <a:rPr lang="en-US" sz="1600" dirty="0">
                <a:solidFill>
                  <a:schemeClr val="tx1">
                    <a:lumMod val="65000"/>
                    <a:lumOff val="35000"/>
                  </a:schemeClr>
                </a:solidFill>
                <a:latin typeface="Arial" charset="0"/>
                <a:ea typeface="Arial" charset="0"/>
                <a:cs typeface="Arial" charset="0"/>
              </a:rPr>
              <a:t>Safety from crime and violence, transportation, clean air and water, public places to play and exercise</a:t>
            </a:r>
          </a:p>
        </p:txBody>
      </p:sp>
      <p:cxnSp>
        <p:nvCxnSpPr>
          <p:cNvPr id="23" name="Straight Connector 22"/>
          <p:cNvCxnSpPr>
            <a:stCxn id="14" idx="3"/>
          </p:cNvCxnSpPr>
          <p:nvPr/>
        </p:nvCxnSpPr>
        <p:spPr>
          <a:xfrm flipV="1">
            <a:off x="3831167" y="2844800"/>
            <a:ext cx="385233" cy="49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31167" y="4195988"/>
            <a:ext cx="25957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55212" y="2473540"/>
            <a:ext cx="60692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147098" y="3643468"/>
            <a:ext cx="2150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273949" y="5363411"/>
            <a:ext cx="10868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4970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TextBox 3"/>
          <p:cNvSpPr txBox="1"/>
          <p:nvPr/>
        </p:nvSpPr>
        <p:spPr>
          <a:xfrm>
            <a:off x="6951132" y="3162294"/>
            <a:ext cx="4301067" cy="2492990"/>
          </a:xfrm>
          <a:prstGeom prst="rect">
            <a:avLst/>
          </a:prstGeom>
          <a:noFill/>
        </p:spPr>
        <p:txBody>
          <a:bodyPr wrap="square" lIns="0" tIns="0" rIns="0" bIns="0" rtlCol="0">
            <a:spAutoFit/>
          </a:bodyPr>
          <a:lstStyle/>
          <a:p>
            <a:r>
              <a:rPr lang="en-US" b="1" dirty="0">
                <a:solidFill>
                  <a:schemeClr val="tx1">
                    <a:lumMod val="65000"/>
                    <a:lumOff val="35000"/>
                  </a:schemeClr>
                </a:solidFill>
                <a:latin typeface="Arial" charset="0"/>
                <a:ea typeface="Arial" charset="0"/>
                <a:cs typeface="Arial" charset="0"/>
              </a:rPr>
              <a:t>Housing stability impacts one’s health. </a:t>
            </a:r>
            <a:r>
              <a:rPr lang="en-US" dirty="0">
                <a:solidFill>
                  <a:schemeClr val="tx1">
                    <a:lumMod val="65000"/>
                    <a:lumOff val="35000"/>
                  </a:schemeClr>
                </a:solidFill>
                <a:latin typeface="Arial" charset="0"/>
                <a:ea typeface="Arial" charset="0"/>
                <a:cs typeface="Arial" charset="0"/>
              </a:rPr>
              <a:t>On the negative side, being homeless or constantly moving leads to high levels of mental and physical stress, difficulty affording food and following up on health issues. On the positive side, having stable housing gives individuals and families a safe place to sleep, eat and maintain the well-being needed to work and learn. </a:t>
            </a:r>
          </a:p>
        </p:txBody>
      </p:sp>
      <p:sp>
        <p:nvSpPr>
          <p:cNvPr id="5" name="Rectangle 4"/>
          <p:cNvSpPr/>
          <p:nvPr/>
        </p:nvSpPr>
        <p:spPr>
          <a:xfrm>
            <a:off x="6951132" y="2771790"/>
            <a:ext cx="868828" cy="215444"/>
          </a:xfrm>
          <a:prstGeom prst="rect">
            <a:avLst/>
          </a:prstGeom>
        </p:spPr>
        <p:txBody>
          <a:bodyPr wrap="none" lIns="0" tIns="0" rIns="0" bIns="0">
            <a:spAutoFit/>
          </a:bodyPr>
          <a:lstStyle/>
          <a:p>
            <a:r>
              <a:rPr lang="en-US" sz="1400" b="1" dirty="0">
                <a:solidFill>
                  <a:srgbClr val="7AAEDF"/>
                </a:solidFill>
                <a:latin typeface="Arial" charset="0"/>
                <a:ea typeface="Arial" charset="0"/>
                <a:cs typeface="Arial" charset="0"/>
              </a:rPr>
              <a:t>EXAMPLE</a:t>
            </a:r>
            <a:endParaRPr lang="en-US" sz="1400" dirty="0">
              <a:solidFill>
                <a:srgbClr val="7AAEDF"/>
              </a:solidFill>
            </a:endParaRPr>
          </a:p>
        </p:txBody>
      </p:sp>
      <p:sp>
        <p:nvSpPr>
          <p:cNvPr id="14" name="Rectangle 13"/>
          <p:cNvSpPr/>
          <p:nvPr/>
        </p:nvSpPr>
        <p:spPr>
          <a:xfrm>
            <a:off x="6951132" y="1095390"/>
            <a:ext cx="1270925" cy="215444"/>
          </a:xfrm>
          <a:prstGeom prst="rect">
            <a:avLst/>
          </a:prstGeom>
        </p:spPr>
        <p:txBody>
          <a:bodyPr wrap="none" lIns="0" tIns="0" rIns="0" bIns="0">
            <a:spAutoFit/>
          </a:bodyPr>
          <a:lstStyle/>
          <a:p>
            <a:r>
              <a:rPr lang="en-US" sz="1400" b="1" dirty="0">
                <a:solidFill>
                  <a:srgbClr val="7AAEDF"/>
                </a:solidFill>
                <a:latin typeface="Arial" charset="0"/>
                <a:ea typeface="Arial" charset="0"/>
                <a:cs typeface="Arial" charset="0"/>
              </a:rPr>
              <a:t>KEY FACTORS</a:t>
            </a:r>
            <a:endParaRPr lang="en-US" sz="1400" dirty="0">
              <a:solidFill>
                <a:srgbClr val="7AAEDF"/>
              </a:solidFill>
            </a:endParaRPr>
          </a:p>
        </p:txBody>
      </p:sp>
      <p:sp>
        <p:nvSpPr>
          <p:cNvPr id="15" name="TextBox 14"/>
          <p:cNvSpPr txBox="1"/>
          <p:nvPr/>
        </p:nvSpPr>
        <p:spPr>
          <a:xfrm>
            <a:off x="6951132" y="1485894"/>
            <a:ext cx="4301067" cy="553998"/>
          </a:xfrm>
          <a:prstGeom prst="rect">
            <a:avLst/>
          </a:prstGeom>
          <a:noFill/>
        </p:spPr>
        <p:txBody>
          <a:bodyPr wrap="square" lIns="0" tIns="0" rIns="0" bIns="0" rtlCol="0">
            <a:spAutoFit/>
          </a:bodyPr>
          <a:lstStyle/>
          <a:p>
            <a:r>
              <a:rPr lang="en-US" dirty="0">
                <a:solidFill>
                  <a:schemeClr val="tx1">
                    <a:lumMod val="65000"/>
                    <a:lumOff val="35000"/>
                  </a:schemeClr>
                </a:solidFill>
                <a:latin typeface="Arial" charset="0"/>
                <a:ea typeface="Arial" charset="0"/>
                <a:cs typeface="Arial" charset="0"/>
              </a:rPr>
              <a:t>Housing and Food Security, </a:t>
            </a:r>
            <a:br>
              <a:rPr lang="en-US" dirty="0">
                <a:solidFill>
                  <a:schemeClr val="tx1">
                    <a:lumMod val="65000"/>
                    <a:lumOff val="35000"/>
                  </a:schemeClr>
                </a:solidFill>
                <a:latin typeface="Arial" charset="0"/>
                <a:ea typeface="Arial" charset="0"/>
                <a:cs typeface="Arial" charset="0"/>
              </a:rPr>
            </a:br>
            <a:r>
              <a:rPr lang="en-US" dirty="0">
                <a:solidFill>
                  <a:schemeClr val="tx1">
                    <a:lumMod val="65000"/>
                    <a:lumOff val="35000"/>
                  </a:schemeClr>
                </a:solidFill>
                <a:latin typeface="Arial" charset="0"/>
                <a:ea typeface="Arial" charset="0"/>
                <a:cs typeface="Arial" charset="0"/>
              </a:rPr>
              <a:t>Employment, Income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2466" y="1366180"/>
            <a:ext cx="3024463" cy="3026664"/>
          </a:xfrm>
          <a:prstGeom prst="ellipse">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87060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
        <p:nvSpPr>
          <p:cNvPr id="15" name="TextBox 14"/>
          <p:cNvSpPr txBox="1"/>
          <p:nvPr/>
        </p:nvSpPr>
        <p:spPr>
          <a:xfrm>
            <a:off x="6951133" y="3141130"/>
            <a:ext cx="4334934" cy="2769989"/>
          </a:xfrm>
          <a:prstGeom prst="rect">
            <a:avLst/>
          </a:prstGeom>
          <a:noFill/>
        </p:spPr>
        <p:txBody>
          <a:bodyPr wrap="square" lIns="0" tIns="0" rIns="0" bIns="0" rtlCol="0">
            <a:spAutoFit/>
          </a:bodyPr>
          <a:lstStyle/>
          <a:p>
            <a:r>
              <a:rPr lang="en-US" b="1" dirty="0">
                <a:solidFill>
                  <a:schemeClr val="tx1">
                    <a:lumMod val="65000"/>
                    <a:lumOff val="35000"/>
                  </a:schemeClr>
                </a:solidFill>
                <a:latin typeface="Arial" charset="0"/>
                <a:ea typeface="Arial" charset="0"/>
                <a:cs typeface="Arial" charset="0"/>
              </a:rPr>
              <a:t>The schedule of available appointments impacts one’s health. </a:t>
            </a:r>
            <a:r>
              <a:rPr lang="en-US" dirty="0">
                <a:solidFill>
                  <a:schemeClr val="tx1">
                    <a:lumMod val="65000"/>
                    <a:lumOff val="35000"/>
                  </a:schemeClr>
                </a:solidFill>
                <a:latin typeface="Arial" charset="0"/>
                <a:ea typeface="Arial" charset="0"/>
                <a:cs typeface="Arial" charset="0"/>
              </a:rPr>
              <a:t>On the negative side, providers can offer narrow windows of time for care, making it particularly challenging for those with inflexible work schedules to access care for themselves or their children. On the positive side, providers can use technology and off-peak appointments to ensure equality of access across populations.</a:t>
            </a:r>
          </a:p>
        </p:txBody>
      </p:sp>
      <p:sp>
        <p:nvSpPr>
          <p:cNvPr id="22" name="TextBox 21"/>
          <p:cNvSpPr txBox="1"/>
          <p:nvPr/>
        </p:nvSpPr>
        <p:spPr>
          <a:xfrm>
            <a:off x="6951132" y="1485894"/>
            <a:ext cx="4301067" cy="830997"/>
          </a:xfrm>
          <a:prstGeom prst="rect">
            <a:avLst/>
          </a:prstGeom>
          <a:noFill/>
        </p:spPr>
        <p:txBody>
          <a:bodyPr wrap="square" lIns="0" tIns="0" rIns="0" bIns="0" rtlCol="0">
            <a:spAutoFit/>
          </a:bodyPr>
          <a:lstStyle/>
          <a:p>
            <a:r>
              <a:rPr lang="en-US" dirty="0">
                <a:solidFill>
                  <a:schemeClr val="tx1">
                    <a:lumMod val="65000"/>
                    <a:lumOff val="35000"/>
                  </a:schemeClr>
                </a:solidFill>
                <a:latin typeface="Arial" charset="0"/>
                <a:ea typeface="Arial" charset="0"/>
                <a:cs typeface="Arial" charset="0"/>
              </a:rPr>
              <a:t>Comprehensive health insurance, access to primary care and mental health care, culturally-competent provider</a:t>
            </a:r>
          </a:p>
        </p:txBody>
      </p:sp>
      <p:sp>
        <p:nvSpPr>
          <p:cNvPr id="23" name="Rectangle 22"/>
          <p:cNvSpPr/>
          <p:nvPr/>
        </p:nvSpPr>
        <p:spPr>
          <a:xfrm>
            <a:off x="6951132" y="2771790"/>
            <a:ext cx="868828" cy="215444"/>
          </a:xfrm>
          <a:prstGeom prst="rect">
            <a:avLst/>
          </a:prstGeom>
        </p:spPr>
        <p:txBody>
          <a:bodyPr wrap="none" lIns="0" tIns="0" rIns="0" bIns="0">
            <a:spAutoFit/>
          </a:bodyPr>
          <a:lstStyle/>
          <a:p>
            <a:r>
              <a:rPr lang="en-US" sz="1400" b="1" dirty="0">
                <a:solidFill>
                  <a:srgbClr val="DDBC23"/>
                </a:solidFill>
                <a:latin typeface="Arial" charset="0"/>
                <a:ea typeface="Arial" charset="0"/>
                <a:cs typeface="Arial" charset="0"/>
              </a:rPr>
              <a:t>EXAMPLE</a:t>
            </a:r>
            <a:endParaRPr lang="en-US" sz="1400" dirty="0">
              <a:solidFill>
                <a:srgbClr val="DDBC23"/>
              </a:solidFill>
            </a:endParaRPr>
          </a:p>
        </p:txBody>
      </p:sp>
      <p:sp>
        <p:nvSpPr>
          <p:cNvPr id="24" name="Rectangle 23"/>
          <p:cNvSpPr/>
          <p:nvPr/>
        </p:nvSpPr>
        <p:spPr>
          <a:xfrm>
            <a:off x="6951132" y="1095390"/>
            <a:ext cx="1270925" cy="215444"/>
          </a:xfrm>
          <a:prstGeom prst="rect">
            <a:avLst/>
          </a:prstGeom>
        </p:spPr>
        <p:txBody>
          <a:bodyPr wrap="none" lIns="0" tIns="0" rIns="0" bIns="0">
            <a:spAutoFit/>
          </a:bodyPr>
          <a:lstStyle/>
          <a:p>
            <a:r>
              <a:rPr lang="en-US" sz="1400" b="1" dirty="0">
                <a:solidFill>
                  <a:srgbClr val="DDBC23"/>
                </a:solidFill>
                <a:latin typeface="Arial" charset="0"/>
                <a:ea typeface="Arial" charset="0"/>
                <a:cs typeface="Arial" charset="0"/>
              </a:rPr>
              <a:t>KEY FACTORS</a:t>
            </a:r>
            <a:endParaRPr lang="en-US" sz="1400" dirty="0">
              <a:solidFill>
                <a:srgbClr val="DDBC23"/>
              </a:solidFill>
            </a:endParaRPr>
          </a:p>
        </p:txBody>
      </p:sp>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4669" y="1363978"/>
            <a:ext cx="3026664" cy="3031067"/>
          </a:xfrm>
          <a:prstGeom prst="ellipse">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659" y="6656831"/>
            <a:ext cx="4291864" cy="96545"/>
          </a:xfrm>
          <a:prstGeom prst="rect">
            <a:avLst/>
          </a:prstGeom>
        </p:spPr>
      </p:pic>
    </p:spTree>
    <p:extLst>
      <p:ext uri="{BB962C8B-B14F-4D97-AF65-F5344CB8AC3E}">
        <p14:creationId xmlns:p14="http://schemas.microsoft.com/office/powerpoint/2010/main" val="150937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3146</TotalTime>
  <Words>1160</Words>
  <Application>Microsoft Office PowerPoint</Application>
  <PresentationFormat>Widescreen</PresentationFormat>
  <Paragraphs>95</Paragraphs>
  <Slides>23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Thoelke</dc:creator>
  <cp:lastModifiedBy>Rebecca Heermann</cp:lastModifiedBy>
  <cp:revision>67</cp:revision>
  <cp:lastPrinted>2018-05-22T20:47:45Z</cp:lastPrinted>
  <dcterms:created xsi:type="dcterms:W3CDTF">2018-05-08T17:29:09Z</dcterms:created>
  <dcterms:modified xsi:type="dcterms:W3CDTF">2020-06-04T14:11:05Z</dcterms:modified>
</cp:coreProperties>
</file>