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48" r:id="rId2"/>
  </p:sldMasterIdLst>
  <p:sldIdLst>
    <p:sldId id="263" r:id="rId3"/>
    <p:sldId id="264" r:id="rId4"/>
    <p:sldId id="265"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3D3"/>
    <a:srgbClr val="E0E0E0"/>
    <a:srgbClr val="CFCFCF"/>
    <a:srgbClr val="D5D5D5"/>
    <a:srgbClr val="E8E8E8"/>
    <a:srgbClr val="F3F3F3"/>
    <a:srgbClr val="C5C5C5"/>
    <a:srgbClr val="CDCD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64" d="100"/>
          <a:sy n="64" d="100"/>
        </p:scale>
        <p:origin x="680"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9596F-DB3F-46B7-96AB-02A1DE2F17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775C05-574B-4A61-BDCA-17A2521414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7BF8CB-F968-40FE-84C9-81BD6DEACD7B}"/>
              </a:ext>
            </a:extLst>
          </p:cNvPr>
          <p:cNvSpPr>
            <a:spLocks noGrp="1"/>
          </p:cNvSpPr>
          <p:nvPr>
            <p:ph type="dt" sz="half" idx="10"/>
          </p:nvPr>
        </p:nvSpPr>
        <p:spPr/>
        <p:txBody>
          <a:bodyPr/>
          <a:lstStyle/>
          <a:p>
            <a:fld id="{3A23C031-39F3-40EE-BAAA-75A4F3370F44}" type="datetimeFigureOut">
              <a:rPr lang="en-US" smtClean="0"/>
              <a:t>3/31/2020</a:t>
            </a:fld>
            <a:endParaRPr lang="en-US"/>
          </a:p>
        </p:txBody>
      </p:sp>
      <p:sp>
        <p:nvSpPr>
          <p:cNvPr id="5" name="Footer Placeholder 4">
            <a:extLst>
              <a:ext uri="{FF2B5EF4-FFF2-40B4-BE49-F238E27FC236}">
                <a16:creationId xmlns:a16="http://schemas.microsoft.com/office/drawing/2014/main" id="{1CCF18F8-059D-443A-A44A-8DA36E323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A5BE84-3448-49C3-BA7A-019DA8537814}"/>
              </a:ext>
            </a:extLst>
          </p:cNvPr>
          <p:cNvSpPr>
            <a:spLocks noGrp="1"/>
          </p:cNvSpPr>
          <p:nvPr>
            <p:ph type="sldNum" sz="quarter" idx="12"/>
          </p:nvPr>
        </p:nvSpPr>
        <p:spPr/>
        <p:txBody>
          <a:bodyPr/>
          <a:lstStyle/>
          <a:p>
            <a:fld id="{C8B43F92-12B6-49A7-A682-2AA3A6CCFD87}" type="slidenum">
              <a:rPr lang="en-US" smtClean="0"/>
              <a:t>‹#›</a:t>
            </a:fld>
            <a:endParaRPr lang="en-US"/>
          </a:p>
        </p:txBody>
      </p:sp>
    </p:spTree>
    <p:extLst>
      <p:ext uri="{BB962C8B-B14F-4D97-AF65-F5344CB8AC3E}">
        <p14:creationId xmlns:p14="http://schemas.microsoft.com/office/powerpoint/2010/main" val="3101338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5F7C1-9C45-4097-B8FA-570E9929FF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16B8D4-98E1-407C-AD2A-CCA848D7DE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AE61C2-7EA8-48E4-A05F-9FF4746C08EE}"/>
              </a:ext>
            </a:extLst>
          </p:cNvPr>
          <p:cNvSpPr>
            <a:spLocks noGrp="1"/>
          </p:cNvSpPr>
          <p:nvPr>
            <p:ph type="dt" sz="half" idx="10"/>
          </p:nvPr>
        </p:nvSpPr>
        <p:spPr/>
        <p:txBody>
          <a:bodyPr/>
          <a:lstStyle/>
          <a:p>
            <a:fld id="{4F5EE4CD-595C-4041-8E02-57486A07A3AB}" type="datetimeFigureOut">
              <a:rPr lang="en-US" smtClean="0"/>
              <a:t>3/31/2020</a:t>
            </a:fld>
            <a:endParaRPr lang="en-US"/>
          </a:p>
        </p:txBody>
      </p:sp>
      <p:sp>
        <p:nvSpPr>
          <p:cNvPr id="5" name="Footer Placeholder 4">
            <a:extLst>
              <a:ext uri="{FF2B5EF4-FFF2-40B4-BE49-F238E27FC236}">
                <a16:creationId xmlns:a16="http://schemas.microsoft.com/office/drawing/2014/main" id="{5F1F89D8-F869-4613-8E18-058C18D0A1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65D1E2-46A1-48D2-BC08-07A972C0404A}"/>
              </a:ext>
            </a:extLst>
          </p:cNvPr>
          <p:cNvSpPr>
            <a:spLocks noGrp="1"/>
          </p:cNvSpPr>
          <p:nvPr>
            <p:ph type="sldNum" sz="quarter" idx="12"/>
          </p:nvPr>
        </p:nvSpPr>
        <p:spPr/>
        <p:txBody>
          <a:bodyPr/>
          <a:lstStyle/>
          <a:p>
            <a:fld id="{793B5066-A2E4-40ED-90B0-92417BD57EE3}" type="slidenum">
              <a:rPr lang="en-US" smtClean="0"/>
              <a:t>‹#›</a:t>
            </a:fld>
            <a:endParaRPr lang="en-US"/>
          </a:p>
        </p:txBody>
      </p:sp>
    </p:spTree>
    <p:extLst>
      <p:ext uri="{BB962C8B-B14F-4D97-AF65-F5344CB8AC3E}">
        <p14:creationId xmlns:p14="http://schemas.microsoft.com/office/powerpoint/2010/main" val="10262693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4B74F3-9D21-4685-92F1-33B6986D40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EEE36-E8B0-44EF-8365-D61B9D9511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5B6CB-C973-4EF5-BC8B-D88F9D6E0F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23C031-39F3-40EE-BAAA-75A4F3370F44}" type="datetimeFigureOut">
              <a:rPr lang="en-US" smtClean="0"/>
              <a:t>3/31/2020</a:t>
            </a:fld>
            <a:endParaRPr lang="en-US"/>
          </a:p>
        </p:txBody>
      </p:sp>
      <p:sp>
        <p:nvSpPr>
          <p:cNvPr id="5" name="Footer Placeholder 4">
            <a:extLst>
              <a:ext uri="{FF2B5EF4-FFF2-40B4-BE49-F238E27FC236}">
                <a16:creationId xmlns:a16="http://schemas.microsoft.com/office/drawing/2014/main" id="{F00F4D7F-46C3-45E9-B122-E6AABD46EA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772CDA-2812-4201-8F05-E8E0C5819F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43F92-12B6-49A7-A682-2AA3A6CCFD87}" type="slidenum">
              <a:rPr lang="en-US" smtClean="0"/>
              <a:t>‹#›</a:t>
            </a:fld>
            <a:endParaRPr lang="en-US"/>
          </a:p>
        </p:txBody>
      </p:sp>
    </p:spTree>
    <p:extLst>
      <p:ext uri="{BB962C8B-B14F-4D97-AF65-F5344CB8AC3E}">
        <p14:creationId xmlns:p14="http://schemas.microsoft.com/office/powerpoint/2010/main" val="752717355"/>
      </p:ext>
    </p:extLst>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91A77-336C-48E9-8276-73CE86675A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B04697-A668-4266-A5E6-A8E03332B0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C1E626-929B-48B8-A1A0-CA247C51F1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5EE4CD-595C-4041-8E02-57486A07A3AB}" type="datetimeFigureOut">
              <a:rPr lang="en-US" smtClean="0"/>
              <a:t>3/31/2020</a:t>
            </a:fld>
            <a:endParaRPr lang="en-US"/>
          </a:p>
        </p:txBody>
      </p:sp>
      <p:sp>
        <p:nvSpPr>
          <p:cNvPr id="5" name="Footer Placeholder 4">
            <a:extLst>
              <a:ext uri="{FF2B5EF4-FFF2-40B4-BE49-F238E27FC236}">
                <a16:creationId xmlns:a16="http://schemas.microsoft.com/office/drawing/2014/main" id="{68EBB840-4801-4487-A9E1-9DBA1BB05C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CAB35C-A55F-45A5-A766-F2F9815D96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B5066-A2E4-40ED-90B0-92417BD57EE3}" type="slidenum">
              <a:rPr lang="en-US" smtClean="0"/>
              <a:t>‹#›</a:t>
            </a:fld>
            <a:endParaRPr lang="en-US"/>
          </a:p>
        </p:txBody>
      </p:sp>
    </p:spTree>
    <p:extLst>
      <p:ext uri="{BB962C8B-B14F-4D97-AF65-F5344CB8AC3E}">
        <p14:creationId xmlns:p14="http://schemas.microsoft.com/office/powerpoint/2010/main" val="257717968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75870" y="-1"/>
            <a:ext cx="13167869" cy="7418517"/>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828183"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62C1964C-C178-4C68-B0C0-3A809F98CDD0}"/>
              </a:ext>
            </a:extLst>
          </p:cNvPr>
          <p:cNvSpPr txBox="1"/>
          <p:nvPr/>
        </p:nvSpPr>
        <p:spPr>
          <a:xfrm>
            <a:off x="6495792" y="1418379"/>
            <a:ext cx="5376168" cy="3204134"/>
          </a:xfrm>
          <a:prstGeom prst="rect">
            <a:avLst/>
          </a:prstGeom>
        </p:spPr>
        <p:txBody>
          <a:bodyPr vert="horz" lIns="91440" tIns="45720" rIns="91440" bIns="45720" rtlCol="0" anchor="b">
            <a:noAutofit/>
          </a:bodyPr>
          <a:lstStyle/>
          <a:p>
            <a:pPr>
              <a:lnSpc>
                <a:spcPct val="108000"/>
              </a:lnSpc>
              <a:spcBef>
                <a:spcPct val="0"/>
              </a:spcBef>
              <a:spcAft>
                <a:spcPts val="600"/>
              </a:spcAft>
            </a:pPr>
            <a:r>
              <a:rPr lang="en-US" sz="5000" dirty="0">
                <a:latin typeface="Cambria Math" panose="02040503050406030204" pitchFamily="18" charset="0"/>
                <a:ea typeface="Cambria Math" panose="02040503050406030204" pitchFamily="18" charset="0"/>
              </a:rPr>
              <a:t>A Prayer for God’s Protection for All Caregivers During a Pandemic </a:t>
            </a:r>
            <a:endParaRPr lang="en-US" sz="5000" dirty="0">
              <a:latin typeface="Cambria Math" panose="02040503050406030204" pitchFamily="18" charset="0"/>
              <a:ea typeface="Cambria Math" panose="02040503050406030204" pitchFamily="18" charset="0"/>
              <a:cs typeface="+mj-cs"/>
            </a:endParaRPr>
          </a:p>
        </p:txBody>
      </p:sp>
    </p:spTree>
    <p:extLst>
      <p:ext uri="{BB962C8B-B14F-4D97-AF65-F5344CB8AC3E}">
        <p14:creationId xmlns:p14="http://schemas.microsoft.com/office/powerpoint/2010/main" val="335547697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75870" y="-1"/>
            <a:ext cx="13167869" cy="7418517"/>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873E8D2-5B62-4255-BDDE-E964800F5DAF}"/>
              </a:ext>
            </a:extLst>
          </p:cNvPr>
          <p:cNvSpPr txBox="1"/>
          <p:nvPr/>
        </p:nvSpPr>
        <p:spPr>
          <a:xfrm>
            <a:off x="4998772" y="1578593"/>
            <a:ext cx="6708011" cy="3700814"/>
          </a:xfrm>
          <a:prstGeom prst="rect">
            <a:avLst/>
          </a:prstGeom>
        </p:spPr>
        <p:txBody>
          <a:bodyPr vert="horz" lIns="91440" tIns="45720" rIns="91440" bIns="45720" rtlCol="0" anchor="b">
            <a:noAutofit/>
          </a:bodyPr>
          <a:lstStyle/>
          <a:p>
            <a:pPr>
              <a:lnSpc>
                <a:spcPct val="108000"/>
              </a:lnSpc>
              <a:spcAft>
                <a:spcPts val="600"/>
              </a:spcAft>
            </a:pPr>
            <a:r>
              <a:rPr lang="en-US" sz="3600" b="1" dirty="0">
                <a:latin typeface="Cambria Math" panose="02040503050406030204" pitchFamily="18" charset="0"/>
                <a:ea typeface="Cambria Math" panose="02040503050406030204" pitchFamily="18" charset="0"/>
              </a:rPr>
              <a:t>Opening</a:t>
            </a:r>
            <a:br>
              <a:rPr lang="en-US" sz="3200" b="1" dirty="0">
                <a:latin typeface="Cambria Math" panose="02040503050406030204" pitchFamily="18" charset="0"/>
                <a:ea typeface="Cambria Math" panose="02040503050406030204" pitchFamily="18" charset="0"/>
              </a:rPr>
            </a:br>
            <a:r>
              <a:rPr lang="en-US" sz="3000" i="1" dirty="0">
                <a:latin typeface="Cambria Math" panose="02040503050406030204" pitchFamily="18" charset="0"/>
                <a:ea typeface="Cambria Math" panose="02040503050406030204" pitchFamily="18" charset="0"/>
              </a:rPr>
              <a:t>Let us be still in the presence of God and one another. </a:t>
            </a:r>
          </a:p>
          <a:p>
            <a:pPr>
              <a:lnSpc>
                <a:spcPct val="108000"/>
              </a:lnSpc>
              <a:spcAft>
                <a:spcPts val="600"/>
              </a:spcAft>
            </a:pPr>
            <a:r>
              <a:rPr lang="en-US" sz="3000" dirty="0">
                <a:latin typeface="Cambria Math" panose="02040503050406030204" pitchFamily="18" charset="0"/>
                <a:ea typeface="Cambria Math" panose="02040503050406030204" pitchFamily="18" charset="0"/>
              </a:rPr>
              <a:t>God calls each of us to a specific work; to make a contribution that only we can make. We pray today for the courage, skill and sacrifice of all caregivers serving in this time. </a:t>
            </a:r>
          </a:p>
        </p:txBody>
      </p:sp>
    </p:spTree>
    <p:extLst>
      <p:ext uri="{BB962C8B-B14F-4D97-AF65-F5344CB8AC3E}">
        <p14:creationId xmlns:p14="http://schemas.microsoft.com/office/powerpoint/2010/main" val="167200630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75870" y="-1"/>
            <a:ext cx="13167869" cy="7418517"/>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42A578C-1344-44EA-9544-FAA6790F7826}"/>
              </a:ext>
            </a:extLst>
          </p:cNvPr>
          <p:cNvSpPr/>
          <p:nvPr/>
        </p:nvSpPr>
        <p:spPr>
          <a:xfrm>
            <a:off x="4764505" y="1134446"/>
            <a:ext cx="6764597" cy="4389471"/>
          </a:xfrm>
          <a:prstGeom prst="rect">
            <a:avLst/>
          </a:prstGeom>
        </p:spPr>
        <p:txBody>
          <a:bodyPr wrap="square">
            <a:spAutoFit/>
          </a:bodyPr>
          <a:lstStyle/>
          <a:p>
            <a:pPr>
              <a:lnSpc>
                <a:spcPct val="108000"/>
              </a:lnSpc>
              <a:spcAft>
                <a:spcPts val="600"/>
              </a:spcAft>
            </a:pPr>
            <a:r>
              <a:rPr lang="en-US" sz="3200" b="1" dirty="0">
                <a:latin typeface="Cambria Math" panose="02040503050406030204" pitchFamily="18" charset="0"/>
                <a:ea typeface="Cambria Math" panose="02040503050406030204" pitchFamily="18" charset="0"/>
                <a:cs typeface="Times New Roman" panose="02020603050405020304" pitchFamily="18" charset="0"/>
              </a:rPr>
              <a:t>Reading</a:t>
            </a:r>
            <a:r>
              <a:rPr lang="en-US" sz="3200" dirty="0">
                <a:latin typeface="Cambria Math" panose="02040503050406030204" pitchFamily="18" charset="0"/>
                <a:ea typeface="Cambria Math" panose="02040503050406030204" pitchFamily="18" charset="0"/>
                <a:cs typeface="Times New Roman" panose="02020603050405020304" pitchFamily="18" charset="0"/>
              </a:rPr>
              <a:t> </a:t>
            </a:r>
            <a:br>
              <a:rPr lang="en-US" sz="2800" dirty="0">
                <a:latin typeface="Cambria Math" panose="02040503050406030204" pitchFamily="18" charset="0"/>
                <a:ea typeface="Cambria Math" panose="02040503050406030204" pitchFamily="18" charset="0"/>
                <a:cs typeface="Times New Roman" panose="02020603050405020304" pitchFamily="18" charset="0"/>
              </a:rPr>
            </a:br>
            <a:r>
              <a:rPr lang="en-US" sz="2000" i="1" dirty="0">
                <a:latin typeface="Cambria Math" panose="02040503050406030204" pitchFamily="18" charset="0"/>
                <a:ea typeface="Cambria Math" panose="02040503050406030204" pitchFamily="18" charset="0"/>
                <a:cs typeface="Times New Roman" panose="02020603050405020304" pitchFamily="18" charset="0"/>
              </a:rPr>
              <a:t>Pillar of Cloud and Fire Exodus 13: 21-22</a:t>
            </a:r>
            <a:endParaRPr lang="en-US" sz="2000" dirty="0">
              <a:effectLst/>
              <a:latin typeface="Cambria Math" panose="02040503050406030204" pitchFamily="18" charset="0"/>
              <a:ea typeface="Cambria Math" panose="02040503050406030204" pitchFamily="18" charset="0"/>
              <a:cs typeface="Times New Roman" panose="02020603050405020304" pitchFamily="18" charset="0"/>
            </a:endParaRPr>
          </a:p>
          <a:p>
            <a:pPr>
              <a:lnSpc>
                <a:spcPct val="108000"/>
              </a:lnSpc>
              <a:spcAft>
                <a:spcPts val="600"/>
              </a:spcAft>
            </a:pPr>
            <a:r>
              <a:rPr lang="en-US" sz="2800" dirty="0">
                <a:latin typeface="Cambria Math" panose="02040503050406030204" pitchFamily="18" charset="0"/>
                <a:ea typeface="Cambria Math" panose="02040503050406030204" pitchFamily="18" charset="0"/>
                <a:cs typeface="Times New Roman" panose="02020603050405020304" pitchFamily="18" charset="0"/>
              </a:rPr>
              <a:t>The Lord went in front of them in a pillar of cloud by day, to lead them along the way, and in a pillar of fire by night, to give them light, so that they might travel by day and by night. Neither the pillar of cloud by day nor the pillar of fire by night left its place in front of the people.</a:t>
            </a:r>
            <a:endParaRPr lang="en-US" sz="2800" dirty="0">
              <a:effectLst/>
              <a:latin typeface="Cambria Math" panose="02040503050406030204" pitchFamily="18" charset="0"/>
              <a:ea typeface="Cambria Math"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64265656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74000">
              <a:srgbClr val="E8E8E8"/>
            </a:gs>
            <a:gs pos="83000">
              <a:srgbClr val="E0E0E0"/>
            </a:gs>
            <a:gs pos="100000">
              <a:srgbClr val="D3D3D3"/>
            </a:gs>
          </a:gsLst>
          <a:lin ang="16200000" scaled="1"/>
          <a:tileRect/>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07F3285-C551-4804-AB14-F0B23DFC1902}"/>
              </a:ext>
            </a:extLst>
          </p:cNvPr>
          <p:cNvSpPr/>
          <p:nvPr/>
        </p:nvSpPr>
        <p:spPr>
          <a:xfrm>
            <a:off x="481029" y="233021"/>
            <a:ext cx="10975247" cy="5448607"/>
          </a:xfrm>
          <a:prstGeom prst="rect">
            <a:avLst/>
          </a:prstGeom>
        </p:spPr>
        <p:txBody>
          <a:bodyPr wrap="square">
            <a:spAutoFit/>
          </a:bodyPr>
          <a:lstStyle/>
          <a:p>
            <a:pPr>
              <a:lnSpc>
                <a:spcPct val="108000"/>
              </a:lnSpc>
              <a:spcAft>
                <a:spcPts val="600"/>
              </a:spcAft>
            </a:pPr>
            <a:r>
              <a:rPr lang="en-US" sz="3600" b="1" dirty="0">
                <a:latin typeface="Cambria Math" panose="02040503050406030204" pitchFamily="18" charset="0"/>
                <a:ea typeface="Cambria Math" panose="02040503050406030204" pitchFamily="18" charset="0"/>
              </a:rPr>
              <a:t>Closing</a:t>
            </a:r>
            <a:endParaRPr lang="en-US" sz="3600" dirty="0">
              <a:latin typeface="Cambria Math" panose="02040503050406030204" pitchFamily="18" charset="0"/>
              <a:ea typeface="Cambria Math" panose="02040503050406030204" pitchFamily="18" charset="0"/>
            </a:endParaRPr>
          </a:p>
          <a:p>
            <a:pPr>
              <a:lnSpc>
                <a:spcPct val="108000"/>
              </a:lnSpc>
              <a:spcAft>
                <a:spcPts val="600"/>
              </a:spcAft>
            </a:pPr>
            <a:r>
              <a:rPr lang="en-US" sz="3000" i="1" dirty="0">
                <a:latin typeface="Cambria Math" panose="02040503050406030204" pitchFamily="18" charset="0"/>
                <a:ea typeface="Cambria Math" panose="02040503050406030204" pitchFamily="18" charset="0"/>
              </a:rPr>
              <a:t>Pray with me: </a:t>
            </a:r>
            <a:r>
              <a:rPr lang="en-US" sz="3000" dirty="0">
                <a:latin typeface="Cambria Math" panose="02040503050406030204" pitchFamily="18" charset="0"/>
                <a:ea typeface="Cambria Math" panose="02040503050406030204" pitchFamily="18" charset="0"/>
              </a:rPr>
              <a:t>God who traveled before and behind the Israelites in their journey from slavery to freedom, surround and support the men and women working in your healing ministry today. Never leave them, comfort them, and keep them well. Give them the strength to care for those who are sick and dying as well as the strength to receive help from others. </a:t>
            </a:r>
          </a:p>
          <a:p>
            <a:pPr>
              <a:lnSpc>
                <a:spcPct val="108000"/>
              </a:lnSpc>
              <a:spcBef>
                <a:spcPts val="1200"/>
              </a:spcBef>
              <a:spcAft>
                <a:spcPts val="1200"/>
              </a:spcAft>
            </a:pPr>
            <a:r>
              <a:rPr lang="en-US" sz="3000" dirty="0">
                <a:latin typeface="Cambria Math" panose="02040503050406030204" pitchFamily="18" charset="0"/>
                <a:ea typeface="Cambria Math" panose="02040503050406030204" pitchFamily="18" charset="0"/>
              </a:rPr>
              <a:t>Be with their families of all who serve. Send your peace for their anxieties, joy for their fears, hope for their despair, and light for their darkness. We pray in the confidence of your love. Amen.</a:t>
            </a:r>
          </a:p>
        </p:txBody>
      </p:sp>
    </p:spTree>
    <p:extLst>
      <p:ext uri="{BB962C8B-B14F-4D97-AF65-F5344CB8AC3E}">
        <p14:creationId xmlns:p14="http://schemas.microsoft.com/office/powerpoint/2010/main" val="31742874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154</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Calibri</vt:lpstr>
      <vt:lpstr>Calibri Light</vt:lpstr>
      <vt:lpstr>Cambria Math</vt:lpstr>
      <vt:lpstr>Office Theme</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Danette Thompson</dc:creator>
  <cp:lastModifiedBy>Danette Thompson</cp:lastModifiedBy>
  <cp:revision>5</cp:revision>
  <dcterms:created xsi:type="dcterms:W3CDTF">2020-03-24T21:43:45Z</dcterms:created>
  <dcterms:modified xsi:type="dcterms:W3CDTF">2020-03-31T21:05:18Z</dcterms:modified>
</cp:coreProperties>
</file>