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48" r:id="rId2"/>
  </p:sldMasterIdLst>
  <p:sldIdLst>
    <p:sldId id="267" r:id="rId3"/>
    <p:sldId id="270" r:id="rId4"/>
    <p:sldId id="272" r:id="rId5"/>
    <p:sldId id="271" r:id="rId6"/>
    <p:sldId id="263"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4" d="100"/>
          <a:sy n="64" d="100"/>
        </p:scale>
        <p:origin x="680"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9596F-DB3F-46B7-96AB-02A1DE2F17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775C05-574B-4A61-BDCA-17A2521414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7BF8CB-F968-40FE-84C9-81BD6DEACD7B}"/>
              </a:ext>
            </a:extLst>
          </p:cNvPr>
          <p:cNvSpPr>
            <a:spLocks noGrp="1"/>
          </p:cNvSpPr>
          <p:nvPr>
            <p:ph type="dt" sz="half" idx="10"/>
          </p:nvPr>
        </p:nvSpPr>
        <p:spPr/>
        <p:txBody>
          <a:bodyPr/>
          <a:lstStyle/>
          <a:p>
            <a:fld id="{3A23C031-39F3-40EE-BAAA-75A4F3370F44}" type="datetimeFigureOut">
              <a:rPr lang="en-US" smtClean="0"/>
              <a:t>3/30/2020</a:t>
            </a:fld>
            <a:endParaRPr lang="en-US"/>
          </a:p>
        </p:txBody>
      </p:sp>
      <p:sp>
        <p:nvSpPr>
          <p:cNvPr id="5" name="Footer Placeholder 4">
            <a:extLst>
              <a:ext uri="{FF2B5EF4-FFF2-40B4-BE49-F238E27FC236}">
                <a16:creationId xmlns:a16="http://schemas.microsoft.com/office/drawing/2014/main" id="{1CCF18F8-059D-443A-A44A-8DA36E323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A5BE84-3448-49C3-BA7A-019DA8537814}"/>
              </a:ext>
            </a:extLst>
          </p:cNvPr>
          <p:cNvSpPr>
            <a:spLocks noGrp="1"/>
          </p:cNvSpPr>
          <p:nvPr>
            <p:ph type="sldNum" sz="quarter" idx="12"/>
          </p:nvPr>
        </p:nvSpPr>
        <p:spPr/>
        <p:txBody>
          <a:bodyPr/>
          <a:lstStyle/>
          <a:p>
            <a:fld id="{C8B43F92-12B6-49A7-A682-2AA3A6CCFD87}" type="slidenum">
              <a:rPr lang="en-US" smtClean="0"/>
              <a:t>‹#›</a:t>
            </a:fld>
            <a:endParaRPr lang="en-US"/>
          </a:p>
        </p:txBody>
      </p:sp>
    </p:spTree>
    <p:extLst>
      <p:ext uri="{BB962C8B-B14F-4D97-AF65-F5344CB8AC3E}">
        <p14:creationId xmlns:p14="http://schemas.microsoft.com/office/powerpoint/2010/main" val="310133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5F7C1-9C45-4097-B8FA-570E9929FF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16B8D4-98E1-407C-AD2A-CCA848D7DE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AE61C2-7EA8-48E4-A05F-9FF4746C08EE}"/>
              </a:ext>
            </a:extLst>
          </p:cNvPr>
          <p:cNvSpPr>
            <a:spLocks noGrp="1"/>
          </p:cNvSpPr>
          <p:nvPr>
            <p:ph type="dt" sz="half" idx="10"/>
          </p:nvPr>
        </p:nvSpPr>
        <p:spPr/>
        <p:txBody>
          <a:bodyPr/>
          <a:lstStyle/>
          <a:p>
            <a:fld id="{4F5EE4CD-595C-4041-8E02-57486A07A3AB}" type="datetimeFigureOut">
              <a:rPr lang="en-US" smtClean="0"/>
              <a:t>3/30/2020</a:t>
            </a:fld>
            <a:endParaRPr lang="en-US"/>
          </a:p>
        </p:txBody>
      </p:sp>
      <p:sp>
        <p:nvSpPr>
          <p:cNvPr id="5" name="Footer Placeholder 4">
            <a:extLst>
              <a:ext uri="{FF2B5EF4-FFF2-40B4-BE49-F238E27FC236}">
                <a16:creationId xmlns:a16="http://schemas.microsoft.com/office/drawing/2014/main" id="{5F1F89D8-F869-4613-8E18-058C18D0A1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65D1E2-46A1-48D2-BC08-07A972C0404A}"/>
              </a:ext>
            </a:extLst>
          </p:cNvPr>
          <p:cNvSpPr>
            <a:spLocks noGrp="1"/>
          </p:cNvSpPr>
          <p:nvPr>
            <p:ph type="sldNum" sz="quarter" idx="12"/>
          </p:nvPr>
        </p:nvSpPr>
        <p:spPr/>
        <p:txBody>
          <a:bodyPr/>
          <a:lstStyle/>
          <a:p>
            <a:fld id="{793B5066-A2E4-40ED-90B0-92417BD57EE3}" type="slidenum">
              <a:rPr lang="en-US" smtClean="0"/>
              <a:t>‹#›</a:t>
            </a:fld>
            <a:endParaRPr lang="en-US"/>
          </a:p>
        </p:txBody>
      </p:sp>
    </p:spTree>
    <p:extLst>
      <p:ext uri="{BB962C8B-B14F-4D97-AF65-F5344CB8AC3E}">
        <p14:creationId xmlns:p14="http://schemas.microsoft.com/office/powerpoint/2010/main" val="10262693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4B74F3-9D21-4685-92F1-33B6986D4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EEE36-E8B0-44EF-8365-D61B9D9511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5B6CB-C973-4EF5-BC8B-D88F9D6E0F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3C031-39F3-40EE-BAAA-75A4F3370F44}" type="datetimeFigureOut">
              <a:rPr lang="en-US" smtClean="0"/>
              <a:t>3/30/2020</a:t>
            </a:fld>
            <a:endParaRPr lang="en-US"/>
          </a:p>
        </p:txBody>
      </p:sp>
      <p:sp>
        <p:nvSpPr>
          <p:cNvPr id="5" name="Footer Placeholder 4">
            <a:extLst>
              <a:ext uri="{FF2B5EF4-FFF2-40B4-BE49-F238E27FC236}">
                <a16:creationId xmlns:a16="http://schemas.microsoft.com/office/drawing/2014/main" id="{F00F4D7F-46C3-45E9-B122-E6AABD46EA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772CDA-2812-4201-8F05-E8E0C5819F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43F92-12B6-49A7-A682-2AA3A6CCFD87}" type="slidenum">
              <a:rPr lang="en-US" smtClean="0"/>
              <a:t>‹#›</a:t>
            </a:fld>
            <a:endParaRPr lang="en-US"/>
          </a:p>
        </p:txBody>
      </p:sp>
    </p:spTree>
    <p:extLst>
      <p:ext uri="{BB962C8B-B14F-4D97-AF65-F5344CB8AC3E}">
        <p14:creationId xmlns:p14="http://schemas.microsoft.com/office/powerpoint/2010/main" val="752717355"/>
      </p:ext>
    </p:extLst>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91A77-336C-48E9-8276-73CE86675A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B04697-A668-4266-A5E6-A8E03332B0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C1E626-929B-48B8-A1A0-CA247C51F1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5EE4CD-595C-4041-8E02-57486A07A3AB}" type="datetimeFigureOut">
              <a:rPr lang="en-US" smtClean="0"/>
              <a:t>3/30/2020</a:t>
            </a:fld>
            <a:endParaRPr lang="en-US"/>
          </a:p>
        </p:txBody>
      </p:sp>
      <p:sp>
        <p:nvSpPr>
          <p:cNvPr id="5" name="Footer Placeholder 4">
            <a:extLst>
              <a:ext uri="{FF2B5EF4-FFF2-40B4-BE49-F238E27FC236}">
                <a16:creationId xmlns:a16="http://schemas.microsoft.com/office/drawing/2014/main" id="{68EBB840-4801-4487-A9E1-9DBA1BB05C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CAB35C-A55F-45A5-A766-F2F9815D96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B5066-A2E4-40ED-90B0-92417BD57EE3}" type="slidenum">
              <a:rPr lang="en-US" smtClean="0"/>
              <a:t>‹#›</a:t>
            </a:fld>
            <a:endParaRPr lang="en-US"/>
          </a:p>
        </p:txBody>
      </p:sp>
    </p:spTree>
    <p:extLst>
      <p:ext uri="{BB962C8B-B14F-4D97-AF65-F5344CB8AC3E}">
        <p14:creationId xmlns:p14="http://schemas.microsoft.com/office/powerpoint/2010/main" val="257717968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828183"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36C4EED-EC8B-40BA-A426-5B0702B7BA30}"/>
              </a:ext>
            </a:extLst>
          </p:cNvPr>
          <p:cNvSpPr txBox="1"/>
          <p:nvPr/>
        </p:nvSpPr>
        <p:spPr>
          <a:xfrm>
            <a:off x="6828183" y="1380194"/>
            <a:ext cx="4428005" cy="3204134"/>
          </a:xfrm>
          <a:prstGeom prst="rect">
            <a:avLst/>
          </a:prstGeom>
        </p:spPr>
        <p:txBody>
          <a:bodyPr vert="horz" lIns="91440" tIns="45720" rIns="91440" bIns="45720" rtlCol="0" anchor="b">
            <a:noAutofit/>
          </a:bodyPr>
          <a:lstStyle/>
          <a:p>
            <a:r>
              <a:rPr lang="en-US" sz="5000" dirty="0">
                <a:latin typeface="Cambria Math" panose="02040503050406030204" pitchFamily="18" charset="0"/>
                <a:ea typeface="Cambria Math" panose="02040503050406030204" pitchFamily="18" charset="0"/>
              </a:rPr>
              <a:t>God is Close: A reminder in the midst of global pandemic </a:t>
            </a:r>
          </a:p>
        </p:txBody>
      </p:sp>
    </p:spTree>
    <p:extLst>
      <p:ext uri="{BB962C8B-B14F-4D97-AF65-F5344CB8AC3E}">
        <p14:creationId xmlns:p14="http://schemas.microsoft.com/office/powerpoint/2010/main" val="335547697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278E53E-F618-446A-9B05-82AB0F40D85D}"/>
              </a:ext>
            </a:extLst>
          </p:cNvPr>
          <p:cNvSpPr txBox="1"/>
          <p:nvPr/>
        </p:nvSpPr>
        <p:spPr>
          <a:xfrm>
            <a:off x="5764638" y="1117640"/>
            <a:ext cx="5982455" cy="3700814"/>
          </a:xfrm>
          <a:prstGeom prst="rect">
            <a:avLst/>
          </a:prstGeom>
        </p:spPr>
        <p:txBody>
          <a:bodyPr vert="horz" lIns="91440" tIns="45720" rIns="91440" bIns="45720" rtlCol="0" anchor="b">
            <a:noAutofit/>
          </a:bodyPr>
          <a:lstStyle/>
          <a:p>
            <a:r>
              <a:rPr lang="en-US" sz="3600" b="1" dirty="0">
                <a:latin typeface="Cambria Math" panose="02040503050406030204" pitchFamily="18" charset="0"/>
                <a:ea typeface="Cambria Math" panose="02040503050406030204" pitchFamily="18" charset="0"/>
              </a:rPr>
              <a:t>Leader</a:t>
            </a:r>
            <a:br>
              <a:rPr lang="en-US" sz="3200" b="1" dirty="0">
                <a:latin typeface="Cambria Math" panose="02040503050406030204" pitchFamily="18" charset="0"/>
                <a:ea typeface="Cambria Math" panose="02040503050406030204" pitchFamily="18" charset="0"/>
              </a:rPr>
            </a:br>
            <a:r>
              <a:rPr lang="en-US" sz="3600" dirty="0">
                <a:latin typeface="Cambria Math" panose="02040503050406030204" pitchFamily="18" charset="0"/>
                <a:ea typeface="Cambria Math" panose="02040503050406030204" pitchFamily="18" charset="0"/>
              </a:rPr>
              <a:t>As our lives seem distant and disjointed, we remember that God is always close and in this divine closeness we are one no matter where we sit. </a:t>
            </a:r>
          </a:p>
        </p:txBody>
      </p:sp>
    </p:spTree>
    <p:extLst>
      <p:ext uri="{BB962C8B-B14F-4D97-AF65-F5344CB8AC3E}">
        <p14:creationId xmlns:p14="http://schemas.microsoft.com/office/powerpoint/2010/main" val="261232301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5923" y="0"/>
            <a:ext cx="8152507" cy="8200370"/>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8DD070B-1058-42B5-9548-D773DFB83FA1}"/>
              </a:ext>
            </a:extLst>
          </p:cNvPr>
          <p:cNvSpPr/>
          <p:nvPr/>
        </p:nvSpPr>
        <p:spPr>
          <a:xfrm>
            <a:off x="5179860" y="164431"/>
            <a:ext cx="6764597" cy="6118021"/>
          </a:xfrm>
          <a:prstGeom prst="rect">
            <a:avLst/>
          </a:prstGeom>
        </p:spPr>
        <p:txBody>
          <a:bodyPr wrap="square">
            <a:spAutoFit/>
          </a:bodyPr>
          <a:lstStyle/>
          <a:p>
            <a:pPr>
              <a:lnSpc>
                <a:spcPct val="108000"/>
              </a:lnSpc>
              <a:spcAft>
                <a:spcPts val="600"/>
              </a:spcAft>
            </a:pPr>
            <a:r>
              <a:rPr lang="en-US" sz="3200" b="1" dirty="0">
                <a:latin typeface="Cambria Math" panose="02040503050406030204" pitchFamily="18" charset="0"/>
                <a:ea typeface="Cambria Math" panose="02040503050406030204" pitchFamily="18" charset="0"/>
                <a:cs typeface="Times New Roman" panose="02020603050405020304" pitchFamily="18" charset="0"/>
              </a:rPr>
              <a:t>Reading</a:t>
            </a:r>
            <a:r>
              <a:rPr lang="en-US" sz="3200" dirty="0">
                <a:latin typeface="Cambria Math" panose="02040503050406030204" pitchFamily="18" charset="0"/>
                <a:ea typeface="Cambria Math" panose="02040503050406030204" pitchFamily="18" charset="0"/>
                <a:cs typeface="Times New Roman" panose="02020603050405020304" pitchFamily="18" charset="0"/>
              </a:rPr>
              <a:t> </a:t>
            </a:r>
            <a:br>
              <a:rPr lang="en-US" sz="2800" dirty="0">
                <a:latin typeface="Cambria Math" panose="02040503050406030204" pitchFamily="18" charset="0"/>
                <a:ea typeface="Cambria Math" panose="02040503050406030204" pitchFamily="18" charset="0"/>
                <a:cs typeface="Times New Roman" panose="02020603050405020304" pitchFamily="18" charset="0"/>
              </a:rPr>
            </a:br>
            <a:r>
              <a:rPr lang="en-US" sz="2000" i="1" dirty="0">
                <a:latin typeface="Cambria Math" panose="02040503050406030204" pitchFamily="18" charset="0"/>
                <a:ea typeface="Cambria Math" panose="02040503050406030204" pitchFamily="18" charset="0"/>
                <a:cs typeface="Times New Roman" panose="02020603050405020304" pitchFamily="18" charset="0"/>
              </a:rPr>
              <a:t>A reading from the first book of Kings</a:t>
            </a:r>
            <a:endParaRPr lang="en-US" sz="2000" dirty="0">
              <a:effectLst/>
              <a:latin typeface="Cambria Math" panose="02040503050406030204" pitchFamily="18" charset="0"/>
              <a:ea typeface="Cambria Math" panose="02040503050406030204" pitchFamily="18" charset="0"/>
              <a:cs typeface="Times New Roman" panose="02020603050405020304" pitchFamily="18" charset="0"/>
            </a:endParaRPr>
          </a:p>
          <a:p>
            <a:pPr>
              <a:lnSpc>
                <a:spcPct val="108000"/>
              </a:lnSpc>
            </a:pPr>
            <a:r>
              <a:rPr lang="en-US" sz="2800" dirty="0">
                <a:latin typeface="Cambria Math" panose="02040503050406030204" pitchFamily="18" charset="0"/>
                <a:ea typeface="Cambria Math" panose="02040503050406030204" pitchFamily="18" charset="0"/>
              </a:rPr>
              <a:t>"And the word of the LORD came to [Elijah]: ‘What are you doing here, Elijah?’ He replied, ‘I have been very zealous for the LORD God Almighty. The Israelites have rejected your covenant, torn down your altars, and put your prophets to death with the sword. I am the only one left, and now they are trying to kill me too.’ The LORD said, ‘Go out and stand on the mountain in the presence of the LORD, for the LORD is about to pass by.’</a:t>
            </a:r>
          </a:p>
        </p:txBody>
      </p:sp>
      <p:sp>
        <p:nvSpPr>
          <p:cNvPr id="27" name="Rectangle 26">
            <a:extLst>
              <a:ext uri="{FF2B5EF4-FFF2-40B4-BE49-F238E27FC236}">
                <a16:creationId xmlns:a16="http://schemas.microsoft.com/office/drawing/2014/main" id="{A88C14F6-A574-4C75-B823-23FC42D4614C}"/>
              </a:ext>
            </a:extLst>
          </p:cNvPr>
          <p:cNvSpPr/>
          <p:nvPr/>
        </p:nvSpPr>
        <p:spPr>
          <a:xfrm>
            <a:off x="5179860" y="176010"/>
            <a:ext cx="6764597" cy="6107634"/>
          </a:xfrm>
          <a:prstGeom prst="rect">
            <a:avLst/>
          </a:prstGeom>
        </p:spPr>
        <p:txBody>
          <a:bodyPr wrap="square">
            <a:spAutoFit/>
          </a:bodyPr>
          <a:lstStyle/>
          <a:p>
            <a:pPr>
              <a:lnSpc>
                <a:spcPct val="108000"/>
              </a:lnSpc>
            </a:pPr>
            <a:r>
              <a:rPr lang="en-US" sz="2800" dirty="0">
                <a:latin typeface="Cambria Math" panose="02040503050406030204" pitchFamily="18" charset="0"/>
                <a:ea typeface="Cambria Math" panose="02040503050406030204" pitchFamily="18" charset="0"/>
              </a:rPr>
              <a:t>Then a great and powerful wind tore the mountains apart and shattered the rocks before the LORD, </a:t>
            </a:r>
            <a:r>
              <a:rPr lang="en-US" sz="2800" b="1" dirty="0">
                <a:latin typeface="Cambria Math" panose="02040503050406030204" pitchFamily="18" charset="0"/>
                <a:ea typeface="Cambria Math" panose="02040503050406030204" pitchFamily="18" charset="0"/>
              </a:rPr>
              <a:t>but the LORD was not in the wind</a:t>
            </a:r>
            <a:r>
              <a:rPr lang="en-US" sz="2800" dirty="0">
                <a:latin typeface="Cambria Math" panose="02040503050406030204" pitchFamily="18" charset="0"/>
                <a:ea typeface="Cambria Math" panose="02040503050406030204" pitchFamily="18" charset="0"/>
              </a:rPr>
              <a:t>. After the wind there was an earthquake, </a:t>
            </a:r>
            <a:r>
              <a:rPr lang="en-US" sz="2800" b="1" dirty="0">
                <a:latin typeface="Cambria Math" panose="02040503050406030204" pitchFamily="18" charset="0"/>
                <a:ea typeface="Cambria Math" panose="02040503050406030204" pitchFamily="18" charset="0"/>
              </a:rPr>
              <a:t>but the LORD was not in the earthquake</a:t>
            </a:r>
            <a:r>
              <a:rPr lang="en-US" sz="2800" dirty="0">
                <a:latin typeface="Cambria Math" panose="02040503050406030204" pitchFamily="18" charset="0"/>
                <a:ea typeface="Cambria Math" panose="02040503050406030204" pitchFamily="18" charset="0"/>
              </a:rPr>
              <a:t>. After the earthquake came a fire, </a:t>
            </a:r>
            <a:r>
              <a:rPr lang="en-US" sz="2800" b="1" dirty="0">
                <a:latin typeface="Cambria Math" panose="02040503050406030204" pitchFamily="18" charset="0"/>
                <a:ea typeface="Cambria Math" panose="02040503050406030204" pitchFamily="18" charset="0"/>
              </a:rPr>
              <a:t>but the LORD was not in the fire</a:t>
            </a:r>
            <a:r>
              <a:rPr lang="en-US" sz="2800" dirty="0">
                <a:latin typeface="Cambria Math" panose="02040503050406030204" pitchFamily="18" charset="0"/>
                <a:ea typeface="Cambria Math" panose="02040503050406030204" pitchFamily="18" charset="0"/>
              </a:rPr>
              <a:t>. And after the fire came a </a:t>
            </a:r>
            <a:r>
              <a:rPr lang="en-US" sz="2800" b="1" i="1" dirty="0">
                <a:latin typeface="Cambria Math" panose="02040503050406030204" pitchFamily="18" charset="0"/>
                <a:ea typeface="Cambria Math" panose="02040503050406030204" pitchFamily="18" charset="0"/>
              </a:rPr>
              <a:t>gentle whisper</a:t>
            </a:r>
            <a:r>
              <a:rPr lang="en-US" sz="2800" i="1" dirty="0">
                <a:latin typeface="Cambria Math" panose="02040503050406030204" pitchFamily="18" charset="0"/>
                <a:ea typeface="Cambria Math" panose="02040503050406030204" pitchFamily="18" charset="0"/>
              </a:rPr>
              <a:t>. When Elijah heard it, he pulled his cloak over his face and went out and stood at the mouth of the cave.</a:t>
            </a:r>
            <a:r>
              <a:rPr lang="en-US" sz="2800" dirty="0">
                <a:latin typeface="Cambria Math" panose="02040503050406030204" pitchFamily="18" charset="0"/>
                <a:ea typeface="Cambria Math" panose="02040503050406030204" pitchFamily="18" charset="0"/>
              </a:rPr>
              <a:t> Then a voice said to him, ‘What are you doing here, Elijah?’” </a:t>
            </a:r>
          </a:p>
          <a:p>
            <a:pPr>
              <a:lnSpc>
                <a:spcPct val="108000"/>
              </a:lnSpc>
            </a:pPr>
            <a:r>
              <a:rPr lang="en-US" sz="2000" i="1" dirty="0">
                <a:latin typeface="Cambria Math" panose="02040503050406030204" pitchFamily="18" charset="0"/>
                <a:ea typeface="Cambria Math" panose="02040503050406030204" pitchFamily="18" charset="0"/>
              </a:rPr>
              <a:t>1 Kings 19, NIV</a:t>
            </a:r>
            <a:endParaRPr lang="en-US" sz="2000" dirty="0">
              <a:effectLst/>
              <a:latin typeface="Cambria Math" panose="02040503050406030204" pitchFamily="18" charset="0"/>
              <a:ea typeface="Cambria Math"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2521172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30000"/>
                                        <p:tgtEl>
                                          <p:spTgt spid="25"/>
                                        </p:tgtEl>
                                      </p:cBhvr>
                                    </p:animEffect>
                                  </p:childTnLst>
                                </p:cTn>
                              </p:par>
                            </p:childTnLst>
                          </p:cTn>
                        </p:par>
                        <p:par>
                          <p:cTn id="8" fill="hold">
                            <p:stCondLst>
                              <p:cond delay="30000"/>
                            </p:stCondLst>
                            <p:childTnLst>
                              <p:par>
                                <p:cTn id="9" presetID="10" presetClass="exit" presetSubtype="0" fill="hold" grpId="1" nodeType="afterEffect">
                                  <p:stCondLst>
                                    <p:cond delay="0"/>
                                  </p:stCondLst>
                                  <p:childTnLst>
                                    <p:animEffect transition="out" filter="fade">
                                      <p:cBhvr>
                                        <p:cTn id="10" dur="1250"/>
                                        <p:tgtEl>
                                          <p:spTgt spid="25"/>
                                        </p:tgtEl>
                                      </p:cBhvr>
                                    </p:animEffect>
                                    <p:set>
                                      <p:cBhvr>
                                        <p:cTn id="11" dur="1" fill="hold">
                                          <p:stCondLst>
                                            <p:cond delay="1249"/>
                                          </p:stCondLst>
                                        </p:cTn>
                                        <p:tgtEl>
                                          <p:spTgt spid="25"/>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2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5" grpId="1"/>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9F9D13F-40EE-46FD-AF76-4642F884DB86}"/>
              </a:ext>
            </a:extLst>
          </p:cNvPr>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p:blipFill>
        <p:spPr>
          <a:xfrm>
            <a:off x="-472965" y="0"/>
            <a:ext cx="12664966" cy="7372536"/>
          </a:xfrm>
          <a:prstGeom prst="rect">
            <a:avLst/>
          </a:prstGeom>
        </p:spPr>
      </p:pic>
      <p:sp>
        <p:nvSpPr>
          <p:cNvPr id="5" name="Rectangle 4">
            <a:extLst>
              <a:ext uri="{FF2B5EF4-FFF2-40B4-BE49-F238E27FC236}">
                <a16:creationId xmlns:a16="http://schemas.microsoft.com/office/drawing/2014/main" id="{B07F3285-C551-4804-AB14-F0B23DFC1902}"/>
              </a:ext>
            </a:extLst>
          </p:cNvPr>
          <p:cNvSpPr/>
          <p:nvPr/>
        </p:nvSpPr>
        <p:spPr>
          <a:xfrm>
            <a:off x="481029" y="233021"/>
            <a:ext cx="11280047" cy="4999767"/>
          </a:xfrm>
          <a:prstGeom prst="rect">
            <a:avLst/>
          </a:prstGeom>
        </p:spPr>
        <p:txBody>
          <a:bodyPr wrap="square">
            <a:spAutoFit/>
          </a:bodyPr>
          <a:lstStyle/>
          <a:p>
            <a:r>
              <a:rPr lang="en-US" sz="3600" b="1" dirty="0">
                <a:latin typeface="Cambria Math" panose="02040503050406030204" pitchFamily="18" charset="0"/>
                <a:ea typeface="Cambria Math" panose="02040503050406030204" pitchFamily="18" charset="0"/>
              </a:rPr>
              <a:t>Reflection</a:t>
            </a:r>
            <a:endParaRPr lang="en-US" dirty="0"/>
          </a:p>
          <a:p>
            <a:pPr>
              <a:lnSpc>
                <a:spcPct val="108000"/>
              </a:lnSpc>
              <a:spcAft>
                <a:spcPts val="600"/>
              </a:spcAft>
            </a:pPr>
            <a:r>
              <a:rPr lang="en-US" sz="3200" dirty="0">
                <a:latin typeface="Cambria Math" panose="02040503050406030204" pitchFamily="18" charset="0"/>
                <a:ea typeface="Cambria Math" panose="02040503050406030204" pitchFamily="18" charset="0"/>
              </a:rPr>
              <a:t>We are living through a moment of deep disruption, chaos and anxiety. The things and people we hold most dear have been torn from us and the normal order of life has been utterly upended. The prophet Elijah was in a similar place. Rejected by his people, chased by his government, he was the last prophet in the land of Israel. Lonely and afraid, disconnected and heartbroken, Elijah waits for God. </a:t>
            </a:r>
          </a:p>
          <a:p>
            <a:pPr>
              <a:lnSpc>
                <a:spcPct val="108000"/>
              </a:lnSpc>
              <a:spcAft>
                <a:spcPts val="600"/>
              </a:spcAft>
            </a:pPr>
            <a:endParaRPr lang="en-US" sz="3600" dirty="0">
              <a:solidFill>
                <a:schemeClr val="bg1"/>
              </a:solidFill>
              <a:latin typeface="Cambria Math" panose="02040503050406030204" pitchFamily="18" charset="0"/>
              <a:ea typeface="Cambria Math" panose="02040503050406030204" pitchFamily="18" charset="0"/>
            </a:endParaRPr>
          </a:p>
        </p:txBody>
      </p:sp>
      <p:sp>
        <p:nvSpPr>
          <p:cNvPr id="4" name="TextBox 3">
            <a:extLst>
              <a:ext uri="{FF2B5EF4-FFF2-40B4-BE49-F238E27FC236}">
                <a16:creationId xmlns:a16="http://schemas.microsoft.com/office/drawing/2014/main" id="{20D55612-D685-4A15-8DCE-3B5421CBA607}"/>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Tree>
    <p:extLst>
      <p:ext uri="{BB962C8B-B14F-4D97-AF65-F5344CB8AC3E}">
        <p14:creationId xmlns:p14="http://schemas.microsoft.com/office/powerpoint/2010/main" val="1254245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09A127E-83E9-4BD8-A46E-E8A682EBECCE}"/>
              </a:ext>
            </a:extLst>
          </p:cNvPr>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p:blipFill>
        <p:spPr>
          <a:xfrm>
            <a:off x="-472965" y="0"/>
            <a:ext cx="12664966" cy="7372536"/>
          </a:xfrm>
          <a:prstGeom prst="rect">
            <a:avLst/>
          </a:prstGeom>
        </p:spPr>
      </p:pic>
      <p:sp>
        <p:nvSpPr>
          <p:cNvPr id="5" name="Rectangle 4">
            <a:extLst>
              <a:ext uri="{FF2B5EF4-FFF2-40B4-BE49-F238E27FC236}">
                <a16:creationId xmlns:a16="http://schemas.microsoft.com/office/drawing/2014/main" id="{B07F3285-C551-4804-AB14-F0B23DFC1902}"/>
              </a:ext>
            </a:extLst>
          </p:cNvPr>
          <p:cNvSpPr/>
          <p:nvPr/>
        </p:nvSpPr>
        <p:spPr>
          <a:xfrm>
            <a:off x="491540" y="537821"/>
            <a:ext cx="11406171" cy="6195094"/>
          </a:xfrm>
          <a:prstGeom prst="rect">
            <a:avLst/>
          </a:prstGeom>
        </p:spPr>
        <p:txBody>
          <a:bodyPr wrap="square">
            <a:spAutoFit/>
          </a:bodyPr>
          <a:lstStyle/>
          <a:p>
            <a:pPr>
              <a:lnSpc>
                <a:spcPct val="108000"/>
              </a:lnSpc>
              <a:spcAft>
                <a:spcPts val="600"/>
              </a:spcAft>
            </a:pPr>
            <a:r>
              <a:rPr lang="en-US" sz="3200" dirty="0">
                <a:latin typeface="Cambria Math" panose="02040503050406030204" pitchFamily="18" charset="0"/>
                <a:ea typeface="Cambria Math" panose="02040503050406030204" pitchFamily="18" charset="0"/>
              </a:rPr>
              <a:t>God does not arrive in wind. God does not arrive in an earthquake. God does not arrive in a fire. The creator of all is and was and is to come, is present in the gentle whisper. </a:t>
            </a:r>
          </a:p>
          <a:p>
            <a:pPr>
              <a:lnSpc>
                <a:spcPct val="108000"/>
              </a:lnSpc>
              <a:spcAft>
                <a:spcPts val="600"/>
              </a:spcAft>
            </a:pPr>
            <a:r>
              <a:rPr lang="en-US" sz="3200" dirty="0">
                <a:latin typeface="Cambria Math" panose="02040503050406030204" pitchFamily="18" charset="0"/>
                <a:ea typeface="Cambria Math" panose="02040503050406030204" pitchFamily="18" charset="0"/>
              </a:rPr>
              <a:t>God is in the gentle whisper. Though the wind rages, the earth shakes and fire scorches all we see, God will be there, close enough to whisper peace to our weary hearts. </a:t>
            </a:r>
          </a:p>
          <a:p>
            <a:pPr>
              <a:lnSpc>
                <a:spcPct val="108000"/>
              </a:lnSpc>
              <a:spcAft>
                <a:spcPts val="600"/>
              </a:spcAft>
            </a:pPr>
            <a:r>
              <a:rPr lang="en-US" sz="3200" dirty="0">
                <a:latin typeface="Cambria Math" panose="02040503050406030204" pitchFamily="18" charset="0"/>
                <a:ea typeface="Cambria Math" panose="02040503050406030204" pitchFamily="18" charset="0"/>
              </a:rPr>
              <a:t>As we navigate this pandemic, may we remember the absolute tenderness and perpetual closeness of God. In all the chaos and fear, God is always close enough that we can hear the divine whisper in our hearts. </a:t>
            </a:r>
          </a:p>
          <a:p>
            <a:pPr>
              <a:lnSpc>
                <a:spcPct val="108000"/>
              </a:lnSpc>
              <a:spcAft>
                <a:spcPts val="600"/>
              </a:spcAft>
            </a:pPr>
            <a:endParaRPr lang="en-US" sz="3600" dirty="0">
              <a:solidFill>
                <a:schemeClr val="bg1"/>
              </a:solidFill>
              <a:latin typeface="Cambria Math" panose="02040503050406030204" pitchFamily="18" charset="0"/>
              <a:ea typeface="Cambria Math" panose="02040503050406030204" pitchFamily="18" charset="0"/>
            </a:endParaRPr>
          </a:p>
        </p:txBody>
      </p:sp>
      <p:sp>
        <p:nvSpPr>
          <p:cNvPr id="4" name="TextBox 3">
            <a:extLst>
              <a:ext uri="{FF2B5EF4-FFF2-40B4-BE49-F238E27FC236}">
                <a16:creationId xmlns:a16="http://schemas.microsoft.com/office/drawing/2014/main" id="{F53A458E-3520-4891-AC72-8C87C3371AEB}"/>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Tree>
    <p:extLst>
      <p:ext uri="{BB962C8B-B14F-4D97-AF65-F5344CB8AC3E}">
        <p14:creationId xmlns:p14="http://schemas.microsoft.com/office/powerpoint/2010/main" val="1923770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7DF46E4-FCC1-41C7-AED8-2A28821C5D25}"/>
              </a:ext>
            </a:extLst>
          </p:cNvPr>
          <p:cNvSpPr txBox="1"/>
          <p:nvPr/>
        </p:nvSpPr>
        <p:spPr>
          <a:xfrm>
            <a:off x="5401860" y="2472879"/>
            <a:ext cx="6708011" cy="3700814"/>
          </a:xfrm>
          <a:prstGeom prst="rect">
            <a:avLst/>
          </a:prstGeom>
        </p:spPr>
        <p:txBody>
          <a:bodyPr vert="horz" lIns="91440" tIns="45720" rIns="91440" bIns="45720" rtlCol="0" anchor="b">
            <a:noAutofit/>
          </a:bodyPr>
          <a:lstStyle/>
          <a:p>
            <a:pPr>
              <a:lnSpc>
                <a:spcPct val="108000"/>
              </a:lnSpc>
              <a:spcBef>
                <a:spcPts val="600"/>
              </a:spcBef>
            </a:pPr>
            <a:r>
              <a:rPr lang="en-US" sz="3600" b="1" dirty="0">
                <a:latin typeface="Cambria Math" panose="02040503050406030204" pitchFamily="18" charset="0"/>
                <a:ea typeface="Cambria Math" panose="02040503050406030204" pitchFamily="18" charset="0"/>
              </a:rPr>
              <a:t>Closing</a:t>
            </a:r>
            <a:br>
              <a:rPr lang="en-US" sz="3200" b="1" dirty="0">
                <a:latin typeface="Cambria Math" panose="02040503050406030204" pitchFamily="18" charset="0"/>
                <a:ea typeface="Cambria Math" panose="02040503050406030204" pitchFamily="18" charset="0"/>
              </a:rPr>
            </a:br>
            <a:r>
              <a:rPr lang="en-US" sz="2800" dirty="0">
                <a:latin typeface="Cambria Math" panose="02040503050406030204" pitchFamily="18" charset="0"/>
                <a:ea typeface="Cambria Math" panose="02040503050406030204" pitchFamily="18" charset="0"/>
              </a:rPr>
              <a:t>God of silence and stillness, we trust you are with us in this time of noise and chaos. We pray for an end to this pandemic. Whisper your words of comfort, encouragement, and hope to all who need them in these days of fear. Draw close to those who are sick and all those who risk illness caring for them, protect, and uplift them. In Your name, we pray. Amen. </a:t>
            </a:r>
          </a:p>
          <a:p>
            <a:endParaRPr lang="en-US" sz="36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74944143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TotalTime>
  <Words>289</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Cambria Math</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Danette Thompson</dc:creator>
  <cp:lastModifiedBy>Danette Thompson</cp:lastModifiedBy>
  <cp:revision>11</cp:revision>
  <dcterms:created xsi:type="dcterms:W3CDTF">2020-03-24T21:43:45Z</dcterms:created>
  <dcterms:modified xsi:type="dcterms:W3CDTF">2020-03-30T20:47:32Z</dcterms:modified>
</cp:coreProperties>
</file>