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4" d="100"/>
          <a:sy n="64" d="100"/>
        </p:scale>
        <p:origin x="680" y="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5F7C1-9C45-4097-B8FA-570E9929FF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16B8D4-98E1-407C-AD2A-CCA848D7DE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AE61C2-7EA8-48E4-A05F-9FF4746C08EE}"/>
              </a:ext>
            </a:extLst>
          </p:cNvPr>
          <p:cNvSpPr>
            <a:spLocks noGrp="1"/>
          </p:cNvSpPr>
          <p:nvPr>
            <p:ph type="dt" sz="half" idx="10"/>
          </p:nvPr>
        </p:nvSpPr>
        <p:spPr/>
        <p:txBody>
          <a:bodyPr/>
          <a:lstStyle/>
          <a:p>
            <a:fld id="{4F5EE4CD-595C-4041-8E02-57486A07A3AB}" type="datetimeFigureOut">
              <a:rPr lang="en-US" smtClean="0"/>
              <a:t>3/31/2020</a:t>
            </a:fld>
            <a:endParaRPr lang="en-US"/>
          </a:p>
        </p:txBody>
      </p:sp>
      <p:sp>
        <p:nvSpPr>
          <p:cNvPr id="5" name="Footer Placeholder 4">
            <a:extLst>
              <a:ext uri="{FF2B5EF4-FFF2-40B4-BE49-F238E27FC236}">
                <a16:creationId xmlns:a16="http://schemas.microsoft.com/office/drawing/2014/main" id="{5F1F89D8-F869-4613-8E18-058C18D0A1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65D1E2-46A1-48D2-BC08-07A972C0404A}"/>
              </a:ext>
            </a:extLst>
          </p:cNvPr>
          <p:cNvSpPr>
            <a:spLocks noGrp="1"/>
          </p:cNvSpPr>
          <p:nvPr>
            <p:ph type="sldNum" sz="quarter" idx="12"/>
          </p:nvPr>
        </p:nvSpPr>
        <p:spPr/>
        <p:txBody>
          <a:bodyPr/>
          <a:lstStyle/>
          <a:p>
            <a:fld id="{793B5066-A2E4-40ED-90B0-92417BD57EE3}" type="slidenum">
              <a:rPr lang="en-US" smtClean="0"/>
              <a:t>‹#›</a:t>
            </a:fld>
            <a:endParaRPr lang="en-US"/>
          </a:p>
        </p:txBody>
      </p:sp>
    </p:spTree>
    <p:extLst>
      <p:ext uri="{BB962C8B-B14F-4D97-AF65-F5344CB8AC3E}">
        <p14:creationId xmlns:p14="http://schemas.microsoft.com/office/powerpoint/2010/main" val="10262693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91A77-336C-48E9-8276-73CE86675A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B04697-A668-4266-A5E6-A8E03332B0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C1E626-929B-48B8-A1A0-CA247C51F1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5EE4CD-595C-4041-8E02-57486A07A3AB}" type="datetimeFigureOut">
              <a:rPr lang="en-US" smtClean="0"/>
              <a:t>3/31/2020</a:t>
            </a:fld>
            <a:endParaRPr lang="en-US"/>
          </a:p>
        </p:txBody>
      </p:sp>
      <p:sp>
        <p:nvSpPr>
          <p:cNvPr id="5" name="Footer Placeholder 4">
            <a:extLst>
              <a:ext uri="{FF2B5EF4-FFF2-40B4-BE49-F238E27FC236}">
                <a16:creationId xmlns:a16="http://schemas.microsoft.com/office/drawing/2014/main" id="{68EBB840-4801-4487-A9E1-9DBA1BB05C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CAB35C-A55F-45A5-A766-F2F9815D96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B5066-A2E4-40ED-90B0-92417BD57EE3}" type="slidenum">
              <a:rPr lang="en-US" smtClean="0"/>
              <a:t>‹#›</a:t>
            </a:fld>
            <a:endParaRPr lang="en-US"/>
          </a:p>
        </p:txBody>
      </p:sp>
    </p:spTree>
    <p:extLst>
      <p:ext uri="{BB962C8B-B14F-4D97-AF65-F5344CB8AC3E}">
        <p14:creationId xmlns:p14="http://schemas.microsoft.com/office/powerpoint/2010/main" val="257717968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828183"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5A8AA03C-B43C-4CF4-8A63-FC649D5AD1B3}"/>
              </a:ext>
            </a:extLst>
          </p:cNvPr>
          <p:cNvSpPr txBox="1"/>
          <p:nvPr/>
        </p:nvSpPr>
        <p:spPr>
          <a:xfrm>
            <a:off x="6925098" y="1450717"/>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000" dirty="0">
                <a:latin typeface="Cambria Math" panose="02040503050406030204" pitchFamily="18" charset="0"/>
                <a:ea typeface="Cambria Math" panose="02040503050406030204" pitchFamily="18" charset="0"/>
                <a:cs typeface="+mj-cs"/>
              </a:rPr>
              <a:t>Pause.</a:t>
            </a:r>
          </a:p>
          <a:p>
            <a:pPr>
              <a:lnSpc>
                <a:spcPct val="90000"/>
              </a:lnSpc>
              <a:spcBef>
                <a:spcPct val="0"/>
              </a:spcBef>
              <a:spcAft>
                <a:spcPts val="600"/>
              </a:spcAft>
            </a:pPr>
            <a:r>
              <a:rPr lang="en-US" sz="5000" dirty="0">
                <a:latin typeface="Cambria Math" panose="02040503050406030204" pitchFamily="18" charset="0"/>
                <a:ea typeface="Cambria Math" panose="02040503050406030204" pitchFamily="18" charset="0"/>
                <a:cs typeface="+mj-cs"/>
              </a:rPr>
              <a:t>Breathe.</a:t>
            </a:r>
          </a:p>
          <a:p>
            <a:pPr>
              <a:lnSpc>
                <a:spcPct val="90000"/>
              </a:lnSpc>
              <a:spcBef>
                <a:spcPct val="0"/>
              </a:spcBef>
              <a:spcAft>
                <a:spcPts val="600"/>
              </a:spcAft>
            </a:pPr>
            <a:r>
              <a:rPr lang="en-US" sz="5000" dirty="0">
                <a:latin typeface="Cambria Math" panose="02040503050406030204" pitchFamily="18" charset="0"/>
                <a:ea typeface="Cambria Math" panose="02040503050406030204" pitchFamily="18" charset="0"/>
                <a:cs typeface="+mj-cs"/>
              </a:rPr>
              <a:t>Heal.</a:t>
            </a:r>
          </a:p>
        </p:txBody>
      </p:sp>
    </p:spTree>
    <p:extLst>
      <p:ext uri="{BB962C8B-B14F-4D97-AF65-F5344CB8AC3E}">
        <p14:creationId xmlns:p14="http://schemas.microsoft.com/office/powerpoint/2010/main" val="335547697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559830"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017C4F65-65DC-4773-B7ED-02F3D240303D}"/>
              </a:ext>
            </a:extLst>
          </p:cNvPr>
          <p:cNvSpPr txBox="1"/>
          <p:nvPr/>
        </p:nvSpPr>
        <p:spPr>
          <a:xfrm>
            <a:off x="6523260" y="2514915"/>
            <a:ext cx="4465211"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Inhale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I will not be afraid</a:t>
            </a:r>
          </a:p>
        </p:txBody>
      </p:sp>
      <p:sp>
        <p:nvSpPr>
          <p:cNvPr id="14" name="TextBox 13">
            <a:extLst>
              <a:ext uri="{FF2B5EF4-FFF2-40B4-BE49-F238E27FC236}">
                <a16:creationId xmlns:a16="http://schemas.microsoft.com/office/drawing/2014/main" id="{EB0D68BA-D297-4360-AA07-D84903E319B0}"/>
              </a:ext>
            </a:extLst>
          </p:cNvPr>
          <p:cNvSpPr txBox="1"/>
          <p:nvPr/>
        </p:nvSpPr>
        <p:spPr>
          <a:xfrm>
            <a:off x="6523260" y="2540713"/>
            <a:ext cx="5044217"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Exhale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For You are with me</a:t>
            </a:r>
          </a:p>
        </p:txBody>
      </p:sp>
      <p:sp>
        <p:nvSpPr>
          <p:cNvPr id="15" name="TextBox 14">
            <a:extLst>
              <a:ext uri="{FF2B5EF4-FFF2-40B4-BE49-F238E27FC236}">
                <a16:creationId xmlns:a16="http://schemas.microsoft.com/office/drawing/2014/main" id="{E89059A8-06A6-4CD7-A276-B7E37481882D}"/>
              </a:ext>
            </a:extLst>
          </p:cNvPr>
          <p:cNvSpPr txBox="1"/>
          <p:nvPr/>
        </p:nvSpPr>
        <p:spPr>
          <a:xfrm>
            <a:off x="6523259" y="2497206"/>
            <a:ext cx="4747084" cy="2041149"/>
          </a:xfrm>
          <a:prstGeom prst="rect">
            <a:avLst/>
          </a:prstGeom>
        </p:spPr>
        <p:txBody>
          <a:bodyPr vert="horz" lIns="91440" tIns="45720" rIns="91440" bIns="45720" rtlCol="0" anchor="b">
            <a:no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rPr>
              <a:t>I will not be afraid for You are with me</a:t>
            </a:r>
          </a:p>
        </p:txBody>
      </p:sp>
    </p:spTree>
    <p:extLst>
      <p:ext uri="{BB962C8B-B14F-4D97-AF65-F5344CB8AC3E}">
        <p14:creationId xmlns:p14="http://schemas.microsoft.com/office/powerpoint/2010/main" val="382768838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000"/>
                                        <p:tgtEl>
                                          <p:spTgt spid="13"/>
                                        </p:tgtEl>
                                      </p:cBhvr>
                                    </p:animEffect>
                                  </p:childTnLst>
                                </p:cTn>
                              </p:par>
                            </p:childTnLst>
                          </p:cTn>
                        </p:par>
                        <p:par>
                          <p:cTn id="8" fill="hold">
                            <p:stCondLst>
                              <p:cond delay="7000"/>
                            </p:stCondLst>
                            <p:childTnLst>
                              <p:par>
                                <p:cTn id="9" presetID="10" presetClass="exit" presetSubtype="0" fill="hold" grpId="1" nodeType="afterEffect">
                                  <p:stCondLst>
                                    <p:cond delay="0"/>
                                  </p:stCondLst>
                                  <p:childTnLst>
                                    <p:animEffect transition="out" filter="fade">
                                      <p:cBhvr>
                                        <p:cTn id="10" dur="2000"/>
                                        <p:tgtEl>
                                          <p:spTgt spid="13"/>
                                        </p:tgtEl>
                                      </p:cBhvr>
                                    </p:animEffect>
                                    <p:set>
                                      <p:cBhvr>
                                        <p:cTn id="11" dur="1" fill="hold">
                                          <p:stCondLst>
                                            <p:cond delay="1999"/>
                                          </p:stCondLst>
                                        </p:cTn>
                                        <p:tgtEl>
                                          <p:spTgt spid="13"/>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7000"/>
                                        <p:tgtEl>
                                          <p:spTgt spid="14"/>
                                        </p:tgtEl>
                                      </p:cBhvr>
                                    </p:animEffect>
                                  </p:childTnLst>
                                </p:cTn>
                              </p:par>
                            </p:childTnLst>
                          </p:cTn>
                        </p:par>
                        <p:par>
                          <p:cTn id="15" fill="hold">
                            <p:stCondLst>
                              <p:cond delay="14000"/>
                            </p:stCondLst>
                            <p:childTnLst>
                              <p:par>
                                <p:cTn id="16" presetID="10" presetClass="exit" presetSubtype="0" fill="hold" grpId="1" nodeType="afterEffect">
                                  <p:stCondLst>
                                    <p:cond delay="0"/>
                                  </p:stCondLst>
                                  <p:childTnLst>
                                    <p:animEffect transition="out" filter="fade">
                                      <p:cBhvr>
                                        <p:cTn id="17" dur="2000"/>
                                        <p:tgtEl>
                                          <p:spTgt spid="14"/>
                                        </p:tgtEl>
                                      </p:cBhvr>
                                    </p:animEffect>
                                    <p:set>
                                      <p:cBhvr>
                                        <p:cTn id="18" dur="1" fill="hold">
                                          <p:stCondLst>
                                            <p:cond delay="1999"/>
                                          </p:stCondLst>
                                        </p:cTn>
                                        <p:tgtEl>
                                          <p:spTgt spid="14"/>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5744817"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0A6EF2C-FD04-4FF8-B891-064B90A3E15E}"/>
              </a:ext>
            </a:extLst>
          </p:cNvPr>
          <p:cNvSpPr/>
          <p:nvPr/>
        </p:nvSpPr>
        <p:spPr>
          <a:xfrm>
            <a:off x="5699615" y="865479"/>
            <a:ext cx="6175393" cy="3800912"/>
          </a:xfrm>
          <a:prstGeom prst="rect">
            <a:avLst/>
          </a:prstGeom>
        </p:spPr>
        <p:txBody>
          <a:bodyPr wrap="square">
            <a:sp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cs typeface="Times New Roman" panose="02020603050405020304" pitchFamily="18" charset="0"/>
              </a:rPr>
              <a:t>Even though I walk through the darkest valley, I will fear no evil, for you are with me; your rod and your staff, they comfort me. </a:t>
            </a:r>
            <a:endParaRPr lang="en-US" sz="4000" dirty="0">
              <a:effectLst/>
              <a:latin typeface="Cambria Math" panose="02040503050406030204" pitchFamily="18" charset="0"/>
              <a:ea typeface="Cambria Math" panose="02040503050406030204" pitchFamily="18" charset="0"/>
              <a:cs typeface="Times New Roman" panose="02020603050405020304" pitchFamily="18" charset="0"/>
            </a:endParaRPr>
          </a:p>
          <a:p>
            <a:pPr>
              <a:lnSpc>
                <a:spcPct val="108000"/>
              </a:lnSpc>
              <a:spcAft>
                <a:spcPts val="600"/>
              </a:spcAft>
            </a:pPr>
            <a:r>
              <a:rPr lang="en-US" sz="2000" i="1" dirty="0">
                <a:latin typeface="Cambria Math" panose="02040503050406030204" pitchFamily="18" charset="0"/>
                <a:ea typeface="Cambria Math" panose="02040503050406030204" pitchFamily="18" charset="0"/>
                <a:cs typeface="Times New Roman" panose="02020603050405020304" pitchFamily="18" charset="0"/>
              </a:rPr>
              <a:t>Psalm 23: 4 </a:t>
            </a:r>
            <a:endParaRPr lang="en-US" sz="2000" dirty="0">
              <a:effectLst/>
              <a:latin typeface="Cambria Math" panose="02040503050406030204" pitchFamily="18" charset="0"/>
              <a:ea typeface="Cambria Math"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58889762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569769"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E4AFF79-8F82-46A0-A56E-298320D5AD96}"/>
              </a:ext>
            </a:extLst>
          </p:cNvPr>
          <p:cNvSpPr txBox="1"/>
          <p:nvPr/>
        </p:nvSpPr>
        <p:spPr>
          <a:xfrm>
            <a:off x="6450006" y="2524059"/>
            <a:ext cx="4634662"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Inhale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You are our refuge</a:t>
            </a:r>
          </a:p>
        </p:txBody>
      </p:sp>
      <p:sp>
        <p:nvSpPr>
          <p:cNvPr id="14" name="TextBox 13">
            <a:extLst>
              <a:ext uri="{FF2B5EF4-FFF2-40B4-BE49-F238E27FC236}">
                <a16:creationId xmlns:a16="http://schemas.microsoft.com/office/drawing/2014/main" id="{96DD3ABF-D1C4-4517-9981-1FEEDA552BFD}"/>
              </a:ext>
            </a:extLst>
          </p:cNvPr>
          <p:cNvSpPr txBox="1"/>
          <p:nvPr/>
        </p:nvSpPr>
        <p:spPr>
          <a:xfrm>
            <a:off x="6564824" y="2524059"/>
            <a:ext cx="4634662"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Exhale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And our strength</a:t>
            </a:r>
          </a:p>
        </p:txBody>
      </p:sp>
      <p:sp>
        <p:nvSpPr>
          <p:cNvPr id="15" name="TextBox 14">
            <a:extLst>
              <a:ext uri="{FF2B5EF4-FFF2-40B4-BE49-F238E27FC236}">
                <a16:creationId xmlns:a16="http://schemas.microsoft.com/office/drawing/2014/main" id="{2705C728-DAC5-4811-9047-8638B2E957D7}"/>
              </a:ext>
            </a:extLst>
          </p:cNvPr>
          <p:cNvSpPr txBox="1"/>
          <p:nvPr/>
        </p:nvSpPr>
        <p:spPr>
          <a:xfrm>
            <a:off x="6453188" y="2544171"/>
            <a:ext cx="4965721" cy="2041149"/>
          </a:xfrm>
          <a:prstGeom prst="rect">
            <a:avLst/>
          </a:prstGeom>
        </p:spPr>
        <p:txBody>
          <a:bodyPr vert="horz" lIns="91440" tIns="45720" rIns="91440" bIns="45720" rtlCol="0" anchor="b">
            <a:no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rPr>
              <a:t>You are our refuge and our strength</a:t>
            </a:r>
          </a:p>
        </p:txBody>
      </p:sp>
    </p:spTree>
    <p:extLst>
      <p:ext uri="{BB962C8B-B14F-4D97-AF65-F5344CB8AC3E}">
        <p14:creationId xmlns:p14="http://schemas.microsoft.com/office/powerpoint/2010/main" val="16802510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000"/>
                                        <p:tgtEl>
                                          <p:spTgt spid="13"/>
                                        </p:tgtEl>
                                      </p:cBhvr>
                                    </p:animEffect>
                                  </p:childTnLst>
                                </p:cTn>
                              </p:par>
                            </p:childTnLst>
                          </p:cTn>
                        </p:par>
                        <p:par>
                          <p:cTn id="8" fill="hold">
                            <p:stCondLst>
                              <p:cond delay="7000"/>
                            </p:stCondLst>
                            <p:childTnLst>
                              <p:par>
                                <p:cTn id="9" presetID="10" presetClass="exit" presetSubtype="0" fill="hold" grpId="1" nodeType="afterEffect">
                                  <p:stCondLst>
                                    <p:cond delay="0"/>
                                  </p:stCondLst>
                                  <p:childTnLst>
                                    <p:animEffect transition="out" filter="fade">
                                      <p:cBhvr>
                                        <p:cTn id="10" dur="2000"/>
                                        <p:tgtEl>
                                          <p:spTgt spid="13"/>
                                        </p:tgtEl>
                                      </p:cBhvr>
                                    </p:animEffect>
                                    <p:set>
                                      <p:cBhvr>
                                        <p:cTn id="11" dur="1" fill="hold">
                                          <p:stCondLst>
                                            <p:cond delay="1999"/>
                                          </p:stCondLst>
                                        </p:cTn>
                                        <p:tgtEl>
                                          <p:spTgt spid="13"/>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7000"/>
                                        <p:tgtEl>
                                          <p:spTgt spid="14"/>
                                        </p:tgtEl>
                                      </p:cBhvr>
                                    </p:animEffect>
                                  </p:childTnLst>
                                </p:cTn>
                              </p:par>
                            </p:childTnLst>
                          </p:cTn>
                        </p:par>
                        <p:par>
                          <p:cTn id="15" fill="hold">
                            <p:stCondLst>
                              <p:cond delay="14000"/>
                            </p:stCondLst>
                            <p:childTnLst>
                              <p:par>
                                <p:cTn id="16" presetID="10" presetClass="exit" presetSubtype="0" fill="hold" grpId="1" nodeType="afterEffect">
                                  <p:stCondLst>
                                    <p:cond delay="0"/>
                                  </p:stCondLst>
                                  <p:childTnLst>
                                    <p:animEffect transition="out" filter="fade">
                                      <p:cBhvr>
                                        <p:cTn id="17" dur="2000"/>
                                        <p:tgtEl>
                                          <p:spTgt spid="14"/>
                                        </p:tgtEl>
                                      </p:cBhvr>
                                    </p:animEffect>
                                    <p:set>
                                      <p:cBhvr>
                                        <p:cTn id="18" dur="1" fill="hold">
                                          <p:stCondLst>
                                            <p:cond delay="1999"/>
                                          </p:stCondLst>
                                        </p:cTn>
                                        <p:tgtEl>
                                          <p:spTgt spid="14"/>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5744817"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D0CF3657-9EE5-48DB-9816-403A047A128E}"/>
              </a:ext>
            </a:extLst>
          </p:cNvPr>
          <p:cNvSpPr txBox="1"/>
          <p:nvPr/>
        </p:nvSpPr>
        <p:spPr>
          <a:xfrm>
            <a:off x="5744816" y="2454961"/>
            <a:ext cx="5933661" cy="2246769"/>
          </a:xfrm>
          <a:prstGeom prst="rect">
            <a:avLst/>
          </a:prstGeom>
          <a:noFill/>
        </p:spPr>
        <p:txBody>
          <a:bodyPr wrap="square" rtlCol="0">
            <a:spAutoFit/>
          </a:bodyPr>
          <a:lstStyle/>
          <a:p>
            <a:r>
              <a:rPr lang="en-US" sz="4000" dirty="0">
                <a:latin typeface="Cambria Math" panose="02040503050406030204" pitchFamily="18" charset="0"/>
                <a:ea typeface="Cambria Math" panose="02040503050406030204" pitchFamily="18" charset="0"/>
              </a:rPr>
              <a:t>God is our refuge and strength, an ever-present help in trouble.</a:t>
            </a:r>
          </a:p>
          <a:p>
            <a:r>
              <a:rPr lang="en-US" sz="2000" i="1" dirty="0">
                <a:solidFill>
                  <a:prstClr val="black"/>
                </a:solidFill>
                <a:latin typeface="Cambria Math" panose="02040503050406030204" pitchFamily="18" charset="0"/>
                <a:ea typeface="Cambria Math" panose="02040503050406030204" pitchFamily="18" charset="0"/>
                <a:cs typeface="Times New Roman" panose="02020603050405020304" pitchFamily="18" charset="0"/>
              </a:rPr>
              <a:t>Psalm 46:1</a:t>
            </a:r>
            <a:endParaRPr lang="en-US" sz="40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260451641"/>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510134"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E1DFA74-94FC-4FC3-8655-50C5EFBAF9A9}"/>
              </a:ext>
            </a:extLst>
          </p:cNvPr>
          <p:cNvSpPr txBox="1"/>
          <p:nvPr/>
        </p:nvSpPr>
        <p:spPr>
          <a:xfrm>
            <a:off x="6441547" y="2577479"/>
            <a:ext cx="4523873"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Inhale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Both day and night</a:t>
            </a:r>
          </a:p>
        </p:txBody>
      </p:sp>
      <p:sp>
        <p:nvSpPr>
          <p:cNvPr id="14" name="TextBox 13">
            <a:extLst>
              <a:ext uri="{FF2B5EF4-FFF2-40B4-BE49-F238E27FC236}">
                <a16:creationId xmlns:a16="http://schemas.microsoft.com/office/drawing/2014/main" id="{8A99344F-4C95-4B22-8698-75213CC2E4D4}"/>
              </a:ext>
            </a:extLst>
          </p:cNvPr>
          <p:cNvSpPr txBox="1"/>
          <p:nvPr/>
        </p:nvSpPr>
        <p:spPr>
          <a:xfrm>
            <a:off x="6510134" y="2586636"/>
            <a:ext cx="3686120"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Exhale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Belong to you</a:t>
            </a:r>
          </a:p>
        </p:txBody>
      </p:sp>
      <p:sp>
        <p:nvSpPr>
          <p:cNvPr id="15" name="TextBox 14">
            <a:extLst>
              <a:ext uri="{FF2B5EF4-FFF2-40B4-BE49-F238E27FC236}">
                <a16:creationId xmlns:a16="http://schemas.microsoft.com/office/drawing/2014/main" id="{E7C3E36C-39FD-4B59-80D4-304EFFE14D75}"/>
              </a:ext>
            </a:extLst>
          </p:cNvPr>
          <p:cNvSpPr txBox="1"/>
          <p:nvPr/>
        </p:nvSpPr>
        <p:spPr>
          <a:xfrm>
            <a:off x="6441547" y="2556901"/>
            <a:ext cx="5579954" cy="2041149"/>
          </a:xfrm>
          <a:prstGeom prst="rect">
            <a:avLst/>
          </a:prstGeom>
        </p:spPr>
        <p:txBody>
          <a:bodyPr vert="horz" lIns="91440" tIns="45720" rIns="91440" bIns="45720" rtlCol="0" anchor="b">
            <a:no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rPr>
              <a:t>Both day and night belong to you</a:t>
            </a:r>
          </a:p>
        </p:txBody>
      </p:sp>
    </p:spTree>
    <p:extLst>
      <p:ext uri="{BB962C8B-B14F-4D97-AF65-F5344CB8AC3E}">
        <p14:creationId xmlns:p14="http://schemas.microsoft.com/office/powerpoint/2010/main" val="22681265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000"/>
                                        <p:tgtEl>
                                          <p:spTgt spid="13"/>
                                        </p:tgtEl>
                                      </p:cBhvr>
                                    </p:animEffect>
                                  </p:childTnLst>
                                </p:cTn>
                              </p:par>
                            </p:childTnLst>
                          </p:cTn>
                        </p:par>
                        <p:par>
                          <p:cTn id="8" fill="hold">
                            <p:stCondLst>
                              <p:cond delay="7000"/>
                            </p:stCondLst>
                            <p:childTnLst>
                              <p:par>
                                <p:cTn id="9" presetID="10" presetClass="exit" presetSubtype="0" fill="hold" grpId="1" nodeType="afterEffect">
                                  <p:stCondLst>
                                    <p:cond delay="0"/>
                                  </p:stCondLst>
                                  <p:childTnLst>
                                    <p:animEffect transition="out" filter="fade">
                                      <p:cBhvr>
                                        <p:cTn id="10" dur="2000"/>
                                        <p:tgtEl>
                                          <p:spTgt spid="13"/>
                                        </p:tgtEl>
                                      </p:cBhvr>
                                    </p:animEffect>
                                    <p:set>
                                      <p:cBhvr>
                                        <p:cTn id="11" dur="1" fill="hold">
                                          <p:stCondLst>
                                            <p:cond delay="1999"/>
                                          </p:stCondLst>
                                        </p:cTn>
                                        <p:tgtEl>
                                          <p:spTgt spid="13"/>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7000"/>
                                        <p:tgtEl>
                                          <p:spTgt spid="14"/>
                                        </p:tgtEl>
                                      </p:cBhvr>
                                    </p:animEffect>
                                  </p:childTnLst>
                                </p:cTn>
                              </p:par>
                            </p:childTnLst>
                          </p:cTn>
                        </p:par>
                        <p:par>
                          <p:cTn id="15" fill="hold">
                            <p:stCondLst>
                              <p:cond delay="14000"/>
                            </p:stCondLst>
                            <p:childTnLst>
                              <p:par>
                                <p:cTn id="16" presetID="10" presetClass="exit" presetSubtype="0" fill="hold" grpId="1" nodeType="afterEffect">
                                  <p:stCondLst>
                                    <p:cond delay="0"/>
                                  </p:stCondLst>
                                  <p:childTnLst>
                                    <p:animEffect transition="out" filter="fade">
                                      <p:cBhvr>
                                        <p:cTn id="17" dur="2000"/>
                                        <p:tgtEl>
                                          <p:spTgt spid="14"/>
                                        </p:tgtEl>
                                      </p:cBhvr>
                                    </p:animEffect>
                                    <p:set>
                                      <p:cBhvr>
                                        <p:cTn id="18" dur="1" fill="hold">
                                          <p:stCondLst>
                                            <p:cond delay="1999"/>
                                          </p:stCondLst>
                                        </p:cTn>
                                        <p:tgtEl>
                                          <p:spTgt spid="14"/>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122504"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87395400-799D-4139-B10F-A08ADC9898E6}"/>
              </a:ext>
            </a:extLst>
          </p:cNvPr>
          <p:cNvSpPr/>
          <p:nvPr/>
        </p:nvSpPr>
        <p:spPr>
          <a:xfrm>
            <a:off x="6142135" y="1518736"/>
            <a:ext cx="5044216" cy="3136115"/>
          </a:xfrm>
          <a:prstGeom prst="rect">
            <a:avLst/>
          </a:prstGeom>
        </p:spPr>
        <p:txBody>
          <a:bodyPr wrap="square">
            <a:sp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cs typeface="Times New Roman" panose="02020603050405020304" pitchFamily="18" charset="0"/>
              </a:rPr>
              <a:t>The day is yours,    and yours also the night; you established the sun and moon. </a:t>
            </a:r>
            <a:endParaRPr lang="en-US" sz="4000" dirty="0">
              <a:effectLst/>
              <a:latin typeface="Cambria Math" panose="02040503050406030204" pitchFamily="18" charset="0"/>
              <a:ea typeface="Cambria Math" panose="02040503050406030204" pitchFamily="18" charset="0"/>
              <a:cs typeface="Times New Roman" panose="02020603050405020304" pitchFamily="18" charset="0"/>
            </a:endParaRPr>
          </a:p>
          <a:p>
            <a:pPr>
              <a:lnSpc>
                <a:spcPct val="108000"/>
              </a:lnSpc>
              <a:spcAft>
                <a:spcPts val="600"/>
              </a:spcAft>
            </a:pPr>
            <a:r>
              <a:rPr lang="en-US" sz="2000" i="1" dirty="0">
                <a:latin typeface="Cambria Math" panose="02040503050406030204" pitchFamily="18" charset="0"/>
                <a:ea typeface="Cambria Math" panose="02040503050406030204" pitchFamily="18" charset="0"/>
              </a:rPr>
              <a:t>Psalm 74:16</a:t>
            </a:r>
            <a:endParaRPr lang="en-US" sz="20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359030158"/>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599585"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2421F29-3BE1-4CE5-B2D9-7982DDE9A10C}"/>
              </a:ext>
            </a:extLst>
          </p:cNvPr>
          <p:cNvSpPr txBox="1"/>
          <p:nvPr/>
        </p:nvSpPr>
        <p:spPr>
          <a:xfrm>
            <a:off x="6726584" y="2613702"/>
            <a:ext cx="3318767"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Inhale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I find rest</a:t>
            </a:r>
          </a:p>
        </p:txBody>
      </p:sp>
      <p:sp>
        <p:nvSpPr>
          <p:cNvPr id="14" name="TextBox 13">
            <a:extLst>
              <a:ext uri="{FF2B5EF4-FFF2-40B4-BE49-F238E27FC236}">
                <a16:creationId xmlns:a16="http://schemas.microsoft.com/office/drawing/2014/main" id="{8F83575E-4BE2-4194-97D5-1AC3B8D9BCE3}"/>
              </a:ext>
            </a:extLst>
          </p:cNvPr>
          <p:cNvSpPr txBox="1"/>
          <p:nvPr/>
        </p:nvSpPr>
        <p:spPr>
          <a:xfrm>
            <a:off x="6726584" y="2613702"/>
            <a:ext cx="3918926"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Exhale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In your shelter</a:t>
            </a:r>
          </a:p>
        </p:txBody>
      </p:sp>
      <p:sp>
        <p:nvSpPr>
          <p:cNvPr id="15" name="TextBox 14">
            <a:extLst>
              <a:ext uri="{FF2B5EF4-FFF2-40B4-BE49-F238E27FC236}">
                <a16:creationId xmlns:a16="http://schemas.microsoft.com/office/drawing/2014/main" id="{85644D0B-7BCD-40AF-9908-E0C90344CEB5}"/>
              </a:ext>
            </a:extLst>
          </p:cNvPr>
          <p:cNvSpPr txBox="1"/>
          <p:nvPr/>
        </p:nvSpPr>
        <p:spPr>
          <a:xfrm>
            <a:off x="6726274" y="2606156"/>
            <a:ext cx="3918927" cy="2041149"/>
          </a:xfrm>
          <a:prstGeom prst="rect">
            <a:avLst/>
          </a:prstGeom>
        </p:spPr>
        <p:txBody>
          <a:bodyPr vert="horz" lIns="91440" tIns="45720" rIns="91440" bIns="45720" rtlCol="0" anchor="b">
            <a:no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rPr>
              <a:t>I find rest in your shelter</a:t>
            </a:r>
          </a:p>
        </p:txBody>
      </p:sp>
    </p:spTree>
    <p:extLst>
      <p:ext uri="{BB962C8B-B14F-4D97-AF65-F5344CB8AC3E}">
        <p14:creationId xmlns:p14="http://schemas.microsoft.com/office/powerpoint/2010/main" val="45564138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000"/>
                                        <p:tgtEl>
                                          <p:spTgt spid="13"/>
                                        </p:tgtEl>
                                      </p:cBhvr>
                                    </p:animEffect>
                                  </p:childTnLst>
                                </p:cTn>
                              </p:par>
                            </p:childTnLst>
                          </p:cTn>
                        </p:par>
                        <p:par>
                          <p:cTn id="8" fill="hold">
                            <p:stCondLst>
                              <p:cond delay="7000"/>
                            </p:stCondLst>
                            <p:childTnLst>
                              <p:par>
                                <p:cTn id="9" presetID="10" presetClass="exit" presetSubtype="0" fill="hold" grpId="1" nodeType="afterEffect">
                                  <p:stCondLst>
                                    <p:cond delay="0"/>
                                  </p:stCondLst>
                                  <p:childTnLst>
                                    <p:animEffect transition="out" filter="fade">
                                      <p:cBhvr>
                                        <p:cTn id="10" dur="2000"/>
                                        <p:tgtEl>
                                          <p:spTgt spid="13"/>
                                        </p:tgtEl>
                                      </p:cBhvr>
                                    </p:animEffect>
                                    <p:set>
                                      <p:cBhvr>
                                        <p:cTn id="11" dur="1" fill="hold">
                                          <p:stCondLst>
                                            <p:cond delay="1999"/>
                                          </p:stCondLst>
                                        </p:cTn>
                                        <p:tgtEl>
                                          <p:spTgt spid="13"/>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7000"/>
                                        <p:tgtEl>
                                          <p:spTgt spid="14"/>
                                        </p:tgtEl>
                                      </p:cBhvr>
                                    </p:animEffect>
                                  </p:childTnLst>
                                </p:cTn>
                              </p:par>
                            </p:childTnLst>
                          </p:cTn>
                        </p:par>
                        <p:par>
                          <p:cTn id="15" fill="hold">
                            <p:stCondLst>
                              <p:cond delay="14000"/>
                            </p:stCondLst>
                            <p:childTnLst>
                              <p:par>
                                <p:cTn id="16" presetID="10" presetClass="exit" presetSubtype="0" fill="hold" grpId="1" nodeType="afterEffect">
                                  <p:stCondLst>
                                    <p:cond delay="0"/>
                                  </p:stCondLst>
                                  <p:childTnLst>
                                    <p:animEffect transition="out" filter="fade">
                                      <p:cBhvr>
                                        <p:cTn id="17" dur="2000"/>
                                        <p:tgtEl>
                                          <p:spTgt spid="14"/>
                                        </p:tgtEl>
                                      </p:cBhvr>
                                    </p:animEffect>
                                    <p:set>
                                      <p:cBhvr>
                                        <p:cTn id="18" dur="1" fill="hold">
                                          <p:stCondLst>
                                            <p:cond delay="1999"/>
                                          </p:stCondLst>
                                        </p:cTn>
                                        <p:tgtEl>
                                          <p:spTgt spid="14"/>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261656"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D7C73189-A1E7-491E-B50F-3C987F4B3286}"/>
              </a:ext>
            </a:extLst>
          </p:cNvPr>
          <p:cNvSpPr txBox="1"/>
          <p:nvPr/>
        </p:nvSpPr>
        <p:spPr>
          <a:xfrm>
            <a:off x="6235787" y="1450861"/>
            <a:ext cx="5636174" cy="3204134"/>
          </a:xfrm>
          <a:prstGeom prst="rect">
            <a:avLst/>
          </a:prstGeom>
        </p:spPr>
        <p:txBody>
          <a:bodyPr vert="horz" lIns="91440" tIns="45720" rIns="91440" bIns="45720" rtlCol="0" anchor="b">
            <a:norm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rPr>
              <a:t>Whoever dwells in the shelter of the Most High will rest in the shadow of the Almighty. </a:t>
            </a:r>
          </a:p>
          <a:p>
            <a:pPr>
              <a:lnSpc>
                <a:spcPct val="108000"/>
              </a:lnSpc>
              <a:spcAft>
                <a:spcPts val="600"/>
              </a:spcAft>
            </a:pPr>
            <a:r>
              <a:rPr lang="en-US" sz="2000" i="1" dirty="0">
                <a:latin typeface="Cambria Math" panose="02040503050406030204" pitchFamily="18" charset="0"/>
                <a:ea typeface="Cambria Math" panose="02040503050406030204" pitchFamily="18" charset="0"/>
              </a:rPr>
              <a:t>Psalm 91:1</a:t>
            </a:r>
            <a:endParaRPr lang="en-US" sz="20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008558867"/>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1089"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639342"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03388D3-BE80-440D-9373-14D13C6137F0}"/>
              </a:ext>
            </a:extLst>
          </p:cNvPr>
          <p:cNvSpPr txBox="1"/>
          <p:nvPr/>
        </p:nvSpPr>
        <p:spPr>
          <a:xfrm>
            <a:off x="6657813" y="2578849"/>
            <a:ext cx="3795845"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Inhale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Do not fear</a:t>
            </a:r>
          </a:p>
        </p:txBody>
      </p:sp>
      <p:sp>
        <p:nvSpPr>
          <p:cNvPr id="14" name="TextBox 13">
            <a:extLst>
              <a:ext uri="{FF2B5EF4-FFF2-40B4-BE49-F238E27FC236}">
                <a16:creationId xmlns:a16="http://schemas.microsoft.com/office/drawing/2014/main" id="{B39087E4-4B8E-4907-8E95-137514ED0A8B}"/>
              </a:ext>
            </a:extLst>
          </p:cNvPr>
          <p:cNvSpPr txBox="1"/>
          <p:nvPr/>
        </p:nvSpPr>
        <p:spPr>
          <a:xfrm>
            <a:off x="6657812" y="2588545"/>
            <a:ext cx="3976287"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Exhale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I am with you</a:t>
            </a:r>
          </a:p>
        </p:txBody>
      </p:sp>
      <p:sp>
        <p:nvSpPr>
          <p:cNvPr id="15" name="TextBox 14">
            <a:extLst>
              <a:ext uri="{FF2B5EF4-FFF2-40B4-BE49-F238E27FC236}">
                <a16:creationId xmlns:a16="http://schemas.microsoft.com/office/drawing/2014/main" id="{8DCA6AC2-0278-4D35-B43F-8B1248699883}"/>
              </a:ext>
            </a:extLst>
          </p:cNvPr>
          <p:cNvSpPr txBox="1"/>
          <p:nvPr/>
        </p:nvSpPr>
        <p:spPr>
          <a:xfrm>
            <a:off x="6634999" y="2613702"/>
            <a:ext cx="3164097" cy="2041149"/>
          </a:xfrm>
          <a:prstGeom prst="rect">
            <a:avLst/>
          </a:prstGeom>
        </p:spPr>
        <p:txBody>
          <a:bodyPr vert="horz" lIns="91440" tIns="45720" rIns="91440" bIns="45720" rtlCol="0" anchor="b">
            <a:no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rPr>
              <a:t>Do not fear,    I am with you</a:t>
            </a:r>
          </a:p>
        </p:txBody>
      </p:sp>
    </p:spTree>
    <p:extLst>
      <p:ext uri="{BB962C8B-B14F-4D97-AF65-F5344CB8AC3E}">
        <p14:creationId xmlns:p14="http://schemas.microsoft.com/office/powerpoint/2010/main" val="21487357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000"/>
                                        <p:tgtEl>
                                          <p:spTgt spid="13"/>
                                        </p:tgtEl>
                                      </p:cBhvr>
                                    </p:animEffect>
                                  </p:childTnLst>
                                </p:cTn>
                              </p:par>
                            </p:childTnLst>
                          </p:cTn>
                        </p:par>
                        <p:par>
                          <p:cTn id="8" fill="hold">
                            <p:stCondLst>
                              <p:cond delay="7000"/>
                            </p:stCondLst>
                            <p:childTnLst>
                              <p:par>
                                <p:cTn id="9" presetID="10" presetClass="exit" presetSubtype="0" fill="hold" grpId="1" nodeType="afterEffect">
                                  <p:stCondLst>
                                    <p:cond delay="0"/>
                                  </p:stCondLst>
                                  <p:childTnLst>
                                    <p:animEffect transition="out" filter="fade">
                                      <p:cBhvr>
                                        <p:cTn id="10" dur="2000"/>
                                        <p:tgtEl>
                                          <p:spTgt spid="13"/>
                                        </p:tgtEl>
                                      </p:cBhvr>
                                    </p:animEffect>
                                    <p:set>
                                      <p:cBhvr>
                                        <p:cTn id="11" dur="1" fill="hold">
                                          <p:stCondLst>
                                            <p:cond delay="1999"/>
                                          </p:stCondLst>
                                        </p:cTn>
                                        <p:tgtEl>
                                          <p:spTgt spid="13"/>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7000"/>
                                        <p:tgtEl>
                                          <p:spTgt spid="14"/>
                                        </p:tgtEl>
                                      </p:cBhvr>
                                    </p:animEffect>
                                  </p:childTnLst>
                                </p:cTn>
                              </p:par>
                            </p:childTnLst>
                          </p:cTn>
                        </p:par>
                        <p:par>
                          <p:cTn id="15" fill="hold">
                            <p:stCondLst>
                              <p:cond delay="14000"/>
                            </p:stCondLst>
                            <p:childTnLst>
                              <p:par>
                                <p:cTn id="16" presetID="10" presetClass="exit" presetSubtype="0" fill="hold" grpId="1" nodeType="afterEffect">
                                  <p:stCondLst>
                                    <p:cond delay="0"/>
                                  </p:stCondLst>
                                  <p:childTnLst>
                                    <p:animEffect transition="out" filter="fade">
                                      <p:cBhvr>
                                        <p:cTn id="17" dur="2000"/>
                                        <p:tgtEl>
                                          <p:spTgt spid="14"/>
                                        </p:tgtEl>
                                      </p:cBhvr>
                                    </p:animEffect>
                                    <p:set>
                                      <p:cBhvr>
                                        <p:cTn id="18" dur="1" fill="hold">
                                          <p:stCondLst>
                                            <p:cond delay="1999"/>
                                          </p:stCondLst>
                                        </p:cTn>
                                        <p:tgtEl>
                                          <p:spTgt spid="14"/>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5543943" y="5947615"/>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40D4A8D-1CC8-4C21-AF5D-A076D6CE5320}"/>
              </a:ext>
            </a:extLst>
          </p:cNvPr>
          <p:cNvSpPr/>
          <p:nvPr/>
        </p:nvSpPr>
        <p:spPr>
          <a:xfrm>
            <a:off x="5609839" y="528186"/>
            <a:ext cx="6128274" cy="5207451"/>
          </a:xfrm>
          <a:prstGeom prst="rect">
            <a:avLst/>
          </a:prstGeom>
        </p:spPr>
        <p:txBody>
          <a:bodyPr wrap="square">
            <a:sp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cs typeface="Times New Roman" panose="02020603050405020304" pitchFamily="18" charset="0"/>
              </a:rPr>
              <a:t>So do not fear, for I am with you; do not be dismayed, for I am your God. </a:t>
            </a:r>
          </a:p>
          <a:p>
            <a:pPr>
              <a:lnSpc>
                <a:spcPct val="108000"/>
              </a:lnSpc>
              <a:spcAft>
                <a:spcPts val="600"/>
              </a:spcAft>
            </a:pPr>
            <a:r>
              <a:rPr lang="en-US" sz="4000" dirty="0">
                <a:latin typeface="Cambria Math" panose="02040503050406030204" pitchFamily="18" charset="0"/>
                <a:ea typeface="Cambria Math" panose="02040503050406030204" pitchFamily="18" charset="0"/>
                <a:cs typeface="Times New Roman" panose="02020603050405020304" pitchFamily="18" charset="0"/>
              </a:rPr>
              <a:t>I will strengthen you and help you; I will uphold you with my righteous right hand. </a:t>
            </a:r>
            <a:endParaRPr lang="en-US" sz="4000" dirty="0">
              <a:effectLst/>
              <a:latin typeface="Cambria Math" panose="02040503050406030204" pitchFamily="18" charset="0"/>
              <a:ea typeface="Cambria Math" panose="02040503050406030204" pitchFamily="18" charset="0"/>
              <a:cs typeface="Times New Roman" panose="02020603050405020304" pitchFamily="18" charset="0"/>
            </a:endParaRPr>
          </a:p>
          <a:p>
            <a:pPr>
              <a:lnSpc>
                <a:spcPct val="108000"/>
              </a:lnSpc>
              <a:spcAft>
                <a:spcPts val="600"/>
              </a:spcAft>
            </a:pPr>
            <a:r>
              <a:rPr lang="en-US" sz="2000" i="1" dirty="0">
                <a:latin typeface="Cambria Math" panose="02040503050406030204" pitchFamily="18" charset="0"/>
                <a:ea typeface="Cambria Math" panose="02040503050406030204" pitchFamily="18" charset="0"/>
                <a:cs typeface="Times New Roman" panose="02020603050405020304" pitchFamily="18" charset="0"/>
              </a:rPr>
              <a:t>Isaiah 41:10</a:t>
            </a:r>
            <a:endParaRPr lang="en-US" sz="2000" dirty="0">
              <a:effectLst/>
              <a:latin typeface="Cambria Math" panose="02040503050406030204" pitchFamily="18" charset="0"/>
              <a:ea typeface="Cambria Math"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26421805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828183"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2494D16-D743-4B40-B8B7-C8143507E94C}"/>
              </a:ext>
            </a:extLst>
          </p:cNvPr>
          <p:cNvSpPr txBox="1"/>
          <p:nvPr/>
        </p:nvSpPr>
        <p:spPr>
          <a:xfrm>
            <a:off x="6569765" y="1188105"/>
            <a:ext cx="5387009" cy="3204134"/>
          </a:xfrm>
          <a:prstGeom prst="rect">
            <a:avLst/>
          </a:prstGeom>
        </p:spPr>
        <p:txBody>
          <a:bodyPr vert="horz" lIns="91440" tIns="45720" rIns="91440" bIns="45720" rtlCol="0" anchor="b">
            <a:noAutofit/>
          </a:bodyPr>
          <a:lstStyle/>
          <a:p>
            <a:pPr>
              <a:lnSpc>
                <a:spcPct val="108000"/>
              </a:lnSpc>
              <a:spcAft>
                <a:spcPts val="600"/>
              </a:spcAft>
            </a:pPr>
            <a:r>
              <a:rPr lang="en-US" sz="3200" dirty="0">
                <a:latin typeface="Cambria Math" panose="02040503050406030204" pitchFamily="18" charset="0"/>
                <a:ea typeface="Cambria Math" panose="02040503050406030204" pitchFamily="18" charset="0"/>
              </a:rPr>
              <a:t>Bring your attention to your breath, take a long deep breath and ground yourself where you are. </a:t>
            </a:r>
          </a:p>
        </p:txBody>
      </p:sp>
    </p:spTree>
    <p:extLst>
      <p:ext uri="{BB962C8B-B14F-4D97-AF65-F5344CB8AC3E}">
        <p14:creationId xmlns:p14="http://schemas.microsoft.com/office/powerpoint/2010/main" val="339511110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5933658"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9CF7970-A58D-4CD3-8C83-0B23B672A031}"/>
              </a:ext>
            </a:extLst>
          </p:cNvPr>
          <p:cNvSpPr txBox="1"/>
          <p:nvPr/>
        </p:nvSpPr>
        <p:spPr>
          <a:xfrm>
            <a:off x="5882615" y="2589348"/>
            <a:ext cx="5992393"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Inhale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God’s eye on the sparrow</a:t>
            </a:r>
          </a:p>
        </p:txBody>
      </p:sp>
      <p:sp>
        <p:nvSpPr>
          <p:cNvPr id="14" name="TextBox 13">
            <a:extLst>
              <a:ext uri="{FF2B5EF4-FFF2-40B4-BE49-F238E27FC236}">
                <a16:creationId xmlns:a16="http://schemas.microsoft.com/office/drawing/2014/main" id="{F6DF807B-492D-4FB1-B30C-579BAC9FC213}"/>
              </a:ext>
            </a:extLst>
          </p:cNvPr>
          <p:cNvSpPr txBox="1"/>
          <p:nvPr/>
        </p:nvSpPr>
        <p:spPr>
          <a:xfrm>
            <a:off x="5882614" y="2612961"/>
            <a:ext cx="3945886"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Exhale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God’s eye on me</a:t>
            </a:r>
          </a:p>
        </p:txBody>
      </p:sp>
      <p:sp>
        <p:nvSpPr>
          <p:cNvPr id="15" name="TextBox 14">
            <a:extLst>
              <a:ext uri="{FF2B5EF4-FFF2-40B4-BE49-F238E27FC236}">
                <a16:creationId xmlns:a16="http://schemas.microsoft.com/office/drawing/2014/main" id="{6F5F0CC1-1040-4F50-A6BF-2185B477BEBE}"/>
              </a:ext>
            </a:extLst>
          </p:cNvPr>
          <p:cNvSpPr txBox="1"/>
          <p:nvPr/>
        </p:nvSpPr>
        <p:spPr>
          <a:xfrm>
            <a:off x="5882614" y="2592519"/>
            <a:ext cx="5785636" cy="2041149"/>
          </a:xfrm>
          <a:prstGeom prst="rect">
            <a:avLst/>
          </a:prstGeom>
        </p:spPr>
        <p:txBody>
          <a:bodyPr vert="horz" lIns="91440" tIns="45720" rIns="91440" bIns="45720" rtlCol="0" anchor="b">
            <a:no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rPr>
              <a:t>God’s eye on the sparrow</a:t>
            </a:r>
          </a:p>
          <a:p>
            <a:pPr>
              <a:lnSpc>
                <a:spcPct val="108000"/>
              </a:lnSpc>
              <a:spcAft>
                <a:spcPts val="600"/>
              </a:spcAft>
            </a:pPr>
            <a:r>
              <a:rPr lang="en-US" sz="4000" dirty="0">
                <a:latin typeface="Cambria Math" panose="02040503050406030204" pitchFamily="18" charset="0"/>
                <a:ea typeface="Cambria Math" panose="02040503050406030204" pitchFamily="18" charset="0"/>
              </a:rPr>
              <a:t>God’s eye on me</a:t>
            </a:r>
          </a:p>
        </p:txBody>
      </p:sp>
    </p:spTree>
    <p:extLst>
      <p:ext uri="{BB962C8B-B14F-4D97-AF65-F5344CB8AC3E}">
        <p14:creationId xmlns:p14="http://schemas.microsoft.com/office/powerpoint/2010/main" val="23196322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000"/>
                                        <p:tgtEl>
                                          <p:spTgt spid="13"/>
                                        </p:tgtEl>
                                      </p:cBhvr>
                                    </p:animEffect>
                                  </p:childTnLst>
                                </p:cTn>
                              </p:par>
                            </p:childTnLst>
                          </p:cTn>
                        </p:par>
                        <p:par>
                          <p:cTn id="8" fill="hold">
                            <p:stCondLst>
                              <p:cond delay="7000"/>
                            </p:stCondLst>
                            <p:childTnLst>
                              <p:par>
                                <p:cTn id="9" presetID="10" presetClass="exit" presetSubtype="0" fill="hold" grpId="1" nodeType="afterEffect">
                                  <p:stCondLst>
                                    <p:cond delay="0"/>
                                  </p:stCondLst>
                                  <p:childTnLst>
                                    <p:animEffect transition="out" filter="fade">
                                      <p:cBhvr>
                                        <p:cTn id="10" dur="2000"/>
                                        <p:tgtEl>
                                          <p:spTgt spid="13"/>
                                        </p:tgtEl>
                                      </p:cBhvr>
                                    </p:animEffect>
                                    <p:set>
                                      <p:cBhvr>
                                        <p:cTn id="11" dur="1" fill="hold">
                                          <p:stCondLst>
                                            <p:cond delay="1999"/>
                                          </p:stCondLst>
                                        </p:cTn>
                                        <p:tgtEl>
                                          <p:spTgt spid="13"/>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7000"/>
                                        <p:tgtEl>
                                          <p:spTgt spid="14"/>
                                        </p:tgtEl>
                                      </p:cBhvr>
                                    </p:animEffect>
                                  </p:childTnLst>
                                </p:cTn>
                              </p:par>
                            </p:childTnLst>
                          </p:cTn>
                        </p:par>
                        <p:par>
                          <p:cTn id="15" fill="hold">
                            <p:stCondLst>
                              <p:cond delay="14000"/>
                            </p:stCondLst>
                            <p:childTnLst>
                              <p:par>
                                <p:cTn id="16" presetID="10" presetClass="exit" presetSubtype="0" fill="hold" grpId="1" nodeType="afterEffect">
                                  <p:stCondLst>
                                    <p:cond delay="0"/>
                                  </p:stCondLst>
                                  <p:childTnLst>
                                    <p:animEffect transition="out" filter="fade">
                                      <p:cBhvr>
                                        <p:cTn id="17" dur="2000"/>
                                        <p:tgtEl>
                                          <p:spTgt spid="14"/>
                                        </p:tgtEl>
                                      </p:cBhvr>
                                    </p:animEffect>
                                    <p:set>
                                      <p:cBhvr>
                                        <p:cTn id="18" dur="1" fill="hold">
                                          <p:stCondLst>
                                            <p:cond delay="1999"/>
                                          </p:stCondLst>
                                        </p:cTn>
                                        <p:tgtEl>
                                          <p:spTgt spid="14"/>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5594470" y="5907857"/>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E5B575E-BC5B-46B7-B129-275CBCEB5062}"/>
              </a:ext>
            </a:extLst>
          </p:cNvPr>
          <p:cNvSpPr/>
          <p:nvPr/>
        </p:nvSpPr>
        <p:spPr>
          <a:xfrm>
            <a:off x="5594470" y="628074"/>
            <a:ext cx="5824439" cy="5130764"/>
          </a:xfrm>
          <a:prstGeom prst="rect">
            <a:avLst/>
          </a:prstGeom>
        </p:spPr>
        <p:txBody>
          <a:bodyPr wrap="square">
            <a:spAutoFit/>
          </a:bodyPr>
          <a:lstStyle/>
          <a:p>
            <a:pPr>
              <a:lnSpc>
                <a:spcPct val="108000"/>
              </a:lnSpc>
              <a:spcAft>
                <a:spcPts val="600"/>
              </a:spcAft>
            </a:pPr>
            <a:r>
              <a:rPr lang="en-US" sz="2800" dirty="0">
                <a:latin typeface="Cambria Math" panose="02040503050406030204" pitchFamily="18" charset="0"/>
                <a:ea typeface="Cambria Math" panose="02040503050406030204" pitchFamily="18" charset="0"/>
                <a:cs typeface="Times New Roman" panose="02020603050405020304" pitchFamily="18" charset="0"/>
              </a:rPr>
              <a:t>“Therefore I tell you, do not worry about your life, what you will eat or drink; or about your body, what you will wear. Is not life more than food, and the body more than clothes? Look at the birds of the air; they do not sow or reap or store away in barns, and yet your heavenly Father feeds them. Are you not much more valuable than they?" </a:t>
            </a:r>
          </a:p>
          <a:p>
            <a:pPr>
              <a:lnSpc>
                <a:spcPct val="108000"/>
              </a:lnSpc>
              <a:spcAft>
                <a:spcPts val="600"/>
              </a:spcAft>
            </a:pPr>
            <a:r>
              <a:rPr lang="en-US" sz="2000" i="1" dirty="0">
                <a:latin typeface="Cambria Math" panose="02040503050406030204" pitchFamily="18" charset="0"/>
                <a:ea typeface="Cambria Math" panose="02040503050406030204" pitchFamily="18" charset="0"/>
                <a:cs typeface="Times New Roman" panose="02020603050405020304" pitchFamily="18" charset="0"/>
              </a:rPr>
              <a:t>Matthew 6:25-26</a:t>
            </a:r>
            <a:endParaRPr lang="en-US" sz="2000" dirty="0">
              <a:effectLst/>
              <a:latin typeface="Cambria Math" panose="02040503050406030204" pitchFamily="18" charset="0"/>
              <a:ea typeface="Cambria Math"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904616675"/>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311348"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8A91737A-7E26-4249-9DF2-2001150CFD96}"/>
              </a:ext>
            </a:extLst>
          </p:cNvPr>
          <p:cNvSpPr txBox="1"/>
          <p:nvPr/>
        </p:nvSpPr>
        <p:spPr>
          <a:xfrm>
            <a:off x="6219603" y="2582679"/>
            <a:ext cx="4728855"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Inhale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Your steadfast love</a:t>
            </a:r>
          </a:p>
        </p:txBody>
      </p:sp>
      <p:sp>
        <p:nvSpPr>
          <p:cNvPr id="14" name="TextBox 13">
            <a:extLst>
              <a:ext uri="{FF2B5EF4-FFF2-40B4-BE49-F238E27FC236}">
                <a16:creationId xmlns:a16="http://schemas.microsoft.com/office/drawing/2014/main" id="{5850005E-C7F1-4DC2-AB0D-5F1307DF6CD7}"/>
              </a:ext>
            </a:extLst>
          </p:cNvPr>
          <p:cNvSpPr txBox="1"/>
          <p:nvPr/>
        </p:nvSpPr>
        <p:spPr>
          <a:xfrm>
            <a:off x="6311348" y="2591417"/>
            <a:ext cx="4152920"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Exhale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Endures forever</a:t>
            </a:r>
          </a:p>
        </p:txBody>
      </p:sp>
      <p:sp>
        <p:nvSpPr>
          <p:cNvPr id="15" name="TextBox 14">
            <a:extLst>
              <a:ext uri="{FF2B5EF4-FFF2-40B4-BE49-F238E27FC236}">
                <a16:creationId xmlns:a16="http://schemas.microsoft.com/office/drawing/2014/main" id="{6EF3E3F0-A919-414F-86E3-AEB81A6B9631}"/>
              </a:ext>
            </a:extLst>
          </p:cNvPr>
          <p:cNvSpPr txBox="1"/>
          <p:nvPr/>
        </p:nvSpPr>
        <p:spPr>
          <a:xfrm>
            <a:off x="6219602" y="2552809"/>
            <a:ext cx="4523874" cy="2041149"/>
          </a:xfrm>
          <a:prstGeom prst="rect">
            <a:avLst/>
          </a:prstGeom>
        </p:spPr>
        <p:txBody>
          <a:bodyPr vert="horz" lIns="91440" tIns="45720" rIns="91440" bIns="45720" rtlCol="0" anchor="b">
            <a:no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rPr>
              <a:t>Your steadfast love endures forever</a:t>
            </a:r>
          </a:p>
        </p:txBody>
      </p:sp>
    </p:spTree>
    <p:extLst>
      <p:ext uri="{BB962C8B-B14F-4D97-AF65-F5344CB8AC3E}">
        <p14:creationId xmlns:p14="http://schemas.microsoft.com/office/powerpoint/2010/main" val="193273751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000"/>
                                        <p:tgtEl>
                                          <p:spTgt spid="13"/>
                                        </p:tgtEl>
                                      </p:cBhvr>
                                    </p:animEffect>
                                  </p:childTnLst>
                                </p:cTn>
                              </p:par>
                            </p:childTnLst>
                          </p:cTn>
                        </p:par>
                        <p:par>
                          <p:cTn id="8" fill="hold">
                            <p:stCondLst>
                              <p:cond delay="7000"/>
                            </p:stCondLst>
                            <p:childTnLst>
                              <p:par>
                                <p:cTn id="9" presetID="10" presetClass="exit" presetSubtype="0" fill="hold" grpId="1" nodeType="afterEffect">
                                  <p:stCondLst>
                                    <p:cond delay="0"/>
                                  </p:stCondLst>
                                  <p:childTnLst>
                                    <p:animEffect transition="out" filter="fade">
                                      <p:cBhvr>
                                        <p:cTn id="10" dur="2000"/>
                                        <p:tgtEl>
                                          <p:spTgt spid="13"/>
                                        </p:tgtEl>
                                      </p:cBhvr>
                                    </p:animEffect>
                                    <p:set>
                                      <p:cBhvr>
                                        <p:cTn id="11" dur="1" fill="hold">
                                          <p:stCondLst>
                                            <p:cond delay="1999"/>
                                          </p:stCondLst>
                                        </p:cTn>
                                        <p:tgtEl>
                                          <p:spTgt spid="13"/>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7000"/>
                                        <p:tgtEl>
                                          <p:spTgt spid="14"/>
                                        </p:tgtEl>
                                      </p:cBhvr>
                                    </p:animEffect>
                                  </p:childTnLst>
                                </p:cTn>
                              </p:par>
                            </p:childTnLst>
                          </p:cTn>
                        </p:par>
                        <p:par>
                          <p:cTn id="15" fill="hold">
                            <p:stCondLst>
                              <p:cond delay="14000"/>
                            </p:stCondLst>
                            <p:childTnLst>
                              <p:par>
                                <p:cTn id="16" presetID="10" presetClass="exit" presetSubtype="0" fill="hold" grpId="1" nodeType="afterEffect">
                                  <p:stCondLst>
                                    <p:cond delay="0"/>
                                  </p:stCondLst>
                                  <p:childTnLst>
                                    <p:animEffect transition="out" filter="fade">
                                      <p:cBhvr>
                                        <p:cTn id="17" dur="2000"/>
                                        <p:tgtEl>
                                          <p:spTgt spid="14"/>
                                        </p:tgtEl>
                                      </p:cBhvr>
                                    </p:animEffect>
                                    <p:set>
                                      <p:cBhvr>
                                        <p:cTn id="18" dur="1" fill="hold">
                                          <p:stCondLst>
                                            <p:cond delay="1999"/>
                                          </p:stCondLst>
                                        </p:cTn>
                                        <p:tgtEl>
                                          <p:spTgt spid="14"/>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291470" y="53512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BF5FE71-ECD2-4619-A3D6-CE9D9F6F7E5B}"/>
              </a:ext>
            </a:extLst>
          </p:cNvPr>
          <p:cNvSpPr/>
          <p:nvPr/>
        </p:nvSpPr>
        <p:spPr>
          <a:xfrm>
            <a:off x="6226535" y="646341"/>
            <a:ext cx="5409298" cy="4465710"/>
          </a:xfrm>
          <a:prstGeom prst="rect">
            <a:avLst/>
          </a:prstGeom>
        </p:spPr>
        <p:txBody>
          <a:bodyPr wrap="square">
            <a:sp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cs typeface="Times New Roman" panose="02020603050405020304" pitchFamily="18" charset="0"/>
              </a:rPr>
              <a:t>The Lord will fulfill his purpose for me; your steadfast love, O LORD, endures forever. Do not forsake the work of your hands.” </a:t>
            </a:r>
            <a:endParaRPr lang="en-US" sz="4000" dirty="0">
              <a:effectLst/>
              <a:latin typeface="Cambria Math" panose="02040503050406030204" pitchFamily="18" charset="0"/>
              <a:ea typeface="Cambria Math" panose="02040503050406030204" pitchFamily="18" charset="0"/>
              <a:cs typeface="Times New Roman" panose="02020603050405020304" pitchFamily="18" charset="0"/>
            </a:endParaRPr>
          </a:p>
          <a:p>
            <a:pPr>
              <a:lnSpc>
                <a:spcPct val="108000"/>
              </a:lnSpc>
              <a:spcAft>
                <a:spcPts val="600"/>
              </a:spcAft>
            </a:pPr>
            <a:r>
              <a:rPr lang="en-US" sz="2000" i="1" dirty="0">
                <a:latin typeface="Cambria Math" panose="02040503050406030204" pitchFamily="18" charset="0"/>
                <a:ea typeface="Cambria Math" panose="02040503050406030204" pitchFamily="18" charset="0"/>
              </a:rPr>
              <a:t>Psalm 138:8</a:t>
            </a:r>
            <a:endParaRPr lang="en-US" sz="20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13569446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828183"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A424C87-66E8-406C-B1D6-51300E7D56B5}"/>
              </a:ext>
            </a:extLst>
          </p:cNvPr>
          <p:cNvSpPr txBox="1"/>
          <p:nvPr/>
        </p:nvSpPr>
        <p:spPr>
          <a:xfrm>
            <a:off x="6607432" y="1352869"/>
            <a:ext cx="4800601" cy="3204134"/>
          </a:xfrm>
          <a:prstGeom prst="rect">
            <a:avLst/>
          </a:prstGeom>
        </p:spPr>
        <p:txBody>
          <a:bodyPr vert="horz" lIns="91440" tIns="45720" rIns="91440" bIns="45720" rtlCol="0" anchor="b">
            <a:noAutofit/>
          </a:bodyPr>
          <a:lstStyle/>
          <a:p>
            <a:pPr>
              <a:lnSpc>
                <a:spcPct val="108000"/>
              </a:lnSpc>
              <a:spcAft>
                <a:spcPts val="600"/>
              </a:spcAft>
            </a:pPr>
            <a:r>
              <a:rPr lang="en-US" sz="3200" dirty="0">
                <a:latin typeface="Cambria Math" panose="02040503050406030204" pitchFamily="18" charset="0"/>
                <a:ea typeface="Cambria Math" panose="02040503050406030204" pitchFamily="18" charset="0"/>
              </a:rPr>
              <a:t>Exhale the stress and tension you feel. </a:t>
            </a:r>
          </a:p>
        </p:txBody>
      </p:sp>
    </p:spTree>
    <p:extLst>
      <p:ext uri="{BB962C8B-B14F-4D97-AF65-F5344CB8AC3E}">
        <p14:creationId xmlns:p14="http://schemas.microsoft.com/office/powerpoint/2010/main" val="417977640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5989547"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6DB07EB2-1B92-4483-AAC9-4B7A23FD9060}"/>
              </a:ext>
            </a:extLst>
          </p:cNvPr>
          <p:cNvSpPr txBox="1"/>
          <p:nvPr/>
        </p:nvSpPr>
        <p:spPr>
          <a:xfrm>
            <a:off x="5900098" y="2586018"/>
            <a:ext cx="7539585"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Inhale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Humble and Gentle One</a:t>
            </a:r>
          </a:p>
        </p:txBody>
      </p:sp>
      <p:sp>
        <p:nvSpPr>
          <p:cNvPr id="17" name="TextBox 16">
            <a:extLst>
              <a:ext uri="{FF2B5EF4-FFF2-40B4-BE49-F238E27FC236}">
                <a16:creationId xmlns:a16="http://schemas.microsoft.com/office/drawing/2014/main" id="{5337DE6C-67D1-468C-9464-67198FB82461}"/>
              </a:ext>
            </a:extLst>
          </p:cNvPr>
          <p:cNvSpPr txBox="1"/>
          <p:nvPr/>
        </p:nvSpPr>
        <p:spPr>
          <a:xfrm>
            <a:off x="5900097" y="2574482"/>
            <a:ext cx="7539585"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Exhale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You are rest for my soul </a:t>
            </a:r>
          </a:p>
        </p:txBody>
      </p:sp>
      <p:sp>
        <p:nvSpPr>
          <p:cNvPr id="18" name="TextBox 17">
            <a:extLst>
              <a:ext uri="{FF2B5EF4-FFF2-40B4-BE49-F238E27FC236}">
                <a16:creationId xmlns:a16="http://schemas.microsoft.com/office/drawing/2014/main" id="{8BEDF143-E570-4BF7-9D0D-21D109CF71A4}"/>
              </a:ext>
            </a:extLst>
          </p:cNvPr>
          <p:cNvSpPr txBox="1"/>
          <p:nvPr/>
        </p:nvSpPr>
        <p:spPr>
          <a:xfrm>
            <a:off x="5900096" y="2580094"/>
            <a:ext cx="5439153" cy="2041149"/>
          </a:xfrm>
          <a:prstGeom prst="rect">
            <a:avLst/>
          </a:prstGeom>
        </p:spPr>
        <p:txBody>
          <a:bodyPr vert="horz" lIns="91440" tIns="45720" rIns="91440" bIns="45720" rtlCol="0" anchor="b">
            <a:no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rPr>
              <a:t>Humble and Gentle One You are rest for my soul</a:t>
            </a:r>
          </a:p>
        </p:txBody>
      </p:sp>
    </p:spTree>
    <p:extLst>
      <p:ext uri="{BB962C8B-B14F-4D97-AF65-F5344CB8AC3E}">
        <p14:creationId xmlns:p14="http://schemas.microsoft.com/office/powerpoint/2010/main" val="41353870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7000"/>
                                        <p:tgtEl>
                                          <p:spTgt spid="14"/>
                                        </p:tgtEl>
                                      </p:cBhvr>
                                    </p:animEffect>
                                  </p:childTnLst>
                                </p:cTn>
                              </p:par>
                            </p:childTnLst>
                          </p:cTn>
                        </p:par>
                        <p:par>
                          <p:cTn id="8" fill="hold">
                            <p:stCondLst>
                              <p:cond delay="7000"/>
                            </p:stCondLst>
                            <p:childTnLst>
                              <p:par>
                                <p:cTn id="9" presetID="10" presetClass="exit" presetSubtype="0" fill="hold" grpId="1" nodeType="afterEffect">
                                  <p:stCondLst>
                                    <p:cond delay="0"/>
                                  </p:stCondLst>
                                  <p:childTnLst>
                                    <p:animEffect transition="out" filter="fade">
                                      <p:cBhvr>
                                        <p:cTn id="10" dur="2000"/>
                                        <p:tgtEl>
                                          <p:spTgt spid="14"/>
                                        </p:tgtEl>
                                      </p:cBhvr>
                                    </p:animEffect>
                                    <p:set>
                                      <p:cBhvr>
                                        <p:cTn id="11" dur="1" fill="hold">
                                          <p:stCondLst>
                                            <p:cond delay="1999"/>
                                          </p:stCondLst>
                                        </p:cTn>
                                        <p:tgtEl>
                                          <p:spTgt spid="14"/>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7000"/>
                                        <p:tgtEl>
                                          <p:spTgt spid="17"/>
                                        </p:tgtEl>
                                      </p:cBhvr>
                                    </p:animEffect>
                                  </p:childTnLst>
                                </p:cTn>
                              </p:par>
                            </p:childTnLst>
                          </p:cTn>
                        </p:par>
                        <p:par>
                          <p:cTn id="15" fill="hold">
                            <p:stCondLst>
                              <p:cond delay="14000"/>
                            </p:stCondLst>
                            <p:childTnLst>
                              <p:par>
                                <p:cTn id="16" presetID="10" presetClass="exit" presetSubtype="0" fill="hold" grpId="1" nodeType="afterEffect">
                                  <p:stCondLst>
                                    <p:cond delay="0"/>
                                  </p:stCondLst>
                                  <p:childTnLst>
                                    <p:animEffect transition="out" filter="fade">
                                      <p:cBhvr>
                                        <p:cTn id="17" dur="2000"/>
                                        <p:tgtEl>
                                          <p:spTgt spid="17"/>
                                        </p:tgtEl>
                                      </p:cBhvr>
                                    </p:animEffect>
                                    <p:set>
                                      <p:cBhvr>
                                        <p:cTn id="18" dur="1" fill="hold">
                                          <p:stCondLst>
                                            <p:cond delay="1999"/>
                                          </p:stCondLst>
                                        </p:cTn>
                                        <p:tgtEl>
                                          <p:spTgt spid="17"/>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2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4" grpId="1"/>
      <p:bldP spid="17" grpId="0"/>
      <p:bldP spid="17" grpId="1"/>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5992234"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14CEB210-D3CF-496A-A572-4FD1C0D4B8B9}"/>
              </a:ext>
            </a:extLst>
          </p:cNvPr>
          <p:cNvSpPr/>
          <p:nvPr/>
        </p:nvSpPr>
        <p:spPr>
          <a:xfrm>
            <a:off x="6096000" y="2231813"/>
            <a:ext cx="6096000" cy="2394373"/>
          </a:xfrm>
          <a:prstGeom prst="rect">
            <a:avLst/>
          </a:prstGeom>
        </p:spPr>
        <p:txBody>
          <a:bodyPr>
            <a:sp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cs typeface="Times New Roman" panose="02020603050405020304" pitchFamily="18" charset="0"/>
              </a:rPr>
              <a:t>Come to me, all you who are weary and burdened, and I will give you rest.             </a:t>
            </a:r>
            <a:r>
              <a:rPr lang="en-US" sz="2000" i="1" dirty="0">
                <a:latin typeface="Cambria Math" panose="02040503050406030204" pitchFamily="18" charset="0"/>
                <a:ea typeface="Cambria Math" panose="02040503050406030204" pitchFamily="18" charset="0"/>
                <a:cs typeface="Times New Roman" panose="02020603050405020304" pitchFamily="18" charset="0"/>
              </a:rPr>
              <a:t>Matthew 11:28-30</a:t>
            </a:r>
            <a:endParaRPr lang="en-US" sz="2000" dirty="0">
              <a:effectLst/>
              <a:latin typeface="Cambria Math" panose="02040503050406030204" pitchFamily="18" charset="0"/>
              <a:ea typeface="Cambria Math"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11268711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332236" y="4888141"/>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123CC1BC-F94B-46D3-8AA8-EEF11C482532}"/>
              </a:ext>
            </a:extLst>
          </p:cNvPr>
          <p:cNvSpPr txBox="1"/>
          <p:nvPr/>
        </p:nvSpPr>
        <p:spPr>
          <a:xfrm>
            <a:off x="6298071" y="2556901"/>
            <a:ext cx="5576938"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Inhale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Nothing can separate me</a:t>
            </a:r>
          </a:p>
        </p:txBody>
      </p:sp>
      <p:sp>
        <p:nvSpPr>
          <p:cNvPr id="14" name="TextBox 13">
            <a:extLst>
              <a:ext uri="{FF2B5EF4-FFF2-40B4-BE49-F238E27FC236}">
                <a16:creationId xmlns:a16="http://schemas.microsoft.com/office/drawing/2014/main" id="{1C4E38E7-ADA0-4B17-92C8-28DC934A3556}"/>
              </a:ext>
            </a:extLst>
          </p:cNvPr>
          <p:cNvSpPr txBox="1"/>
          <p:nvPr/>
        </p:nvSpPr>
        <p:spPr>
          <a:xfrm>
            <a:off x="6300783" y="2557966"/>
            <a:ext cx="7539585"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Exhale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From the love of God</a:t>
            </a:r>
          </a:p>
        </p:txBody>
      </p:sp>
      <p:sp>
        <p:nvSpPr>
          <p:cNvPr id="15" name="TextBox 14">
            <a:extLst>
              <a:ext uri="{FF2B5EF4-FFF2-40B4-BE49-F238E27FC236}">
                <a16:creationId xmlns:a16="http://schemas.microsoft.com/office/drawing/2014/main" id="{19510894-4E7E-403E-8F97-F1055A4C2EC0}"/>
              </a:ext>
            </a:extLst>
          </p:cNvPr>
          <p:cNvSpPr txBox="1"/>
          <p:nvPr/>
        </p:nvSpPr>
        <p:spPr>
          <a:xfrm>
            <a:off x="6304691" y="2574374"/>
            <a:ext cx="7539585" cy="2041149"/>
          </a:xfrm>
          <a:prstGeom prst="rect">
            <a:avLst/>
          </a:prstGeom>
        </p:spPr>
        <p:txBody>
          <a:bodyPr vert="horz" lIns="91440" tIns="45720" rIns="91440" bIns="45720" rtlCol="0" anchor="b">
            <a:no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rPr>
              <a:t>Nothing can separate me</a:t>
            </a:r>
          </a:p>
          <a:p>
            <a:pPr>
              <a:lnSpc>
                <a:spcPct val="108000"/>
              </a:lnSpc>
              <a:spcAft>
                <a:spcPts val="600"/>
              </a:spcAft>
            </a:pPr>
            <a:r>
              <a:rPr lang="en-US" sz="4000" dirty="0">
                <a:latin typeface="Cambria Math" panose="02040503050406030204" pitchFamily="18" charset="0"/>
                <a:ea typeface="Cambria Math" panose="02040503050406030204" pitchFamily="18" charset="0"/>
              </a:rPr>
              <a:t>from the love of God</a:t>
            </a:r>
          </a:p>
        </p:txBody>
      </p:sp>
    </p:spTree>
    <p:extLst>
      <p:ext uri="{BB962C8B-B14F-4D97-AF65-F5344CB8AC3E}">
        <p14:creationId xmlns:p14="http://schemas.microsoft.com/office/powerpoint/2010/main" val="343156030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000"/>
                                        <p:tgtEl>
                                          <p:spTgt spid="13"/>
                                        </p:tgtEl>
                                      </p:cBhvr>
                                    </p:animEffect>
                                  </p:childTnLst>
                                </p:cTn>
                              </p:par>
                            </p:childTnLst>
                          </p:cTn>
                        </p:par>
                        <p:par>
                          <p:cTn id="8" fill="hold">
                            <p:stCondLst>
                              <p:cond delay="7000"/>
                            </p:stCondLst>
                            <p:childTnLst>
                              <p:par>
                                <p:cTn id="9" presetID="10" presetClass="exit" presetSubtype="0" fill="hold" grpId="1" nodeType="afterEffect">
                                  <p:stCondLst>
                                    <p:cond delay="0"/>
                                  </p:stCondLst>
                                  <p:childTnLst>
                                    <p:animEffect transition="out" filter="fade">
                                      <p:cBhvr>
                                        <p:cTn id="10" dur="2000"/>
                                        <p:tgtEl>
                                          <p:spTgt spid="13"/>
                                        </p:tgtEl>
                                      </p:cBhvr>
                                    </p:animEffect>
                                    <p:set>
                                      <p:cBhvr>
                                        <p:cTn id="11" dur="1" fill="hold">
                                          <p:stCondLst>
                                            <p:cond delay="1999"/>
                                          </p:stCondLst>
                                        </p:cTn>
                                        <p:tgtEl>
                                          <p:spTgt spid="13"/>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7000"/>
                                        <p:tgtEl>
                                          <p:spTgt spid="14"/>
                                        </p:tgtEl>
                                      </p:cBhvr>
                                    </p:animEffect>
                                  </p:childTnLst>
                                </p:cTn>
                              </p:par>
                            </p:childTnLst>
                          </p:cTn>
                        </p:par>
                        <p:par>
                          <p:cTn id="15" fill="hold">
                            <p:stCondLst>
                              <p:cond delay="14000"/>
                            </p:stCondLst>
                            <p:childTnLst>
                              <p:par>
                                <p:cTn id="16" presetID="10" presetClass="exit" presetSubtype="0" fill="hold" grpId="1" nodeType="afterEffect">
                                  <p:stCondLst>
                                    <p:cond delay="0"/>
                                  </p:stCondLst>
                                  <p:childTnLst>
                                    <p:animEffect transition="out" filter="fade">
                                      <p:cBhvr>
                                        <p:cTn id="17" dur="2000"/>
                                        <p:tgtEl>
                                          <p:spTgt spid="14"/>
                                        </p:tgtEl>
                                      </p:cBhvr>
                                    </p:animEffect>
                                    <p:set>
                                      <p:cBhvr>
                                        <p:cTn id="18" dur="1" fill="hold">
                                          <p:stCondLst>
                                            <p:cond delay="1999"/>
                                          </p:stCondLst>
                                        </p:cTn>
                                        <p:tgtEl>
                                          <p:spTgt spid="14"/>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5536094" y="4953700"/>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0FBEE005-8D60-45E8-A044-1CD4735AF251}"/>
              </a:ext>
            </a:extLst>
          </p:cNvPr>
          <p:cNvSpPr txBox="1"/>
          <p:nvPr/>
        </p:nvSpPr>
        <p:spPr>
          <a:xfrm>
            <a:off x="5522200" y="573770"/>
            <a:ext cx="6007192" cy="4089548"/>
          </a:xfrm>
          <a:prstGeom prst="rect">
            <a:avLst/>
          </a:prstGeom>
        </p:spPr>
        <p:txBody>
          <a:bodyPr vert="horz" lIns="91440" tIns="45720" rIns="91440" bIns="45720" rtlCol="0" anchor="b">
            <a:normAutofit fontScale="92500" lnSpcReduction="10000"/>
          </a:bodyPr>
          <a:lstStyle/>
          <a:p>
            <a:pPr>
              <a:lnSpc>
                <a:spcPct val="108000"/>
              </a:lnSpc>
              <a:spcAft>
                <a:spcPts val="600"/>
              </a:spcAft>
            </a:pPr>
            <a:r>
              <a:rPr lang="en-US" sz="3200" dirty="0">
                <a:latin typeface="Cambria Math" panose="02040503050406030204" pitchFamily="18" charset="0"/>
                <a:ea typeface="Cambria Math" panose="02040503050406030204" pitchFamily="18" charset="0"/>
              </a:rPr>
              <a:t>For I am convinced that neither death nor life, neither angels nor demons, neither the present nor the future, nor any powers, neither height nor depth, nor anything else in all creation, will be able to separate us from the love of God that is in Christ Jesus our Lord.</a:t>
            </a:r>
          </a:p>
          <a:p>
            <a:pPr>
              <a:lnSpc>
                <a:spcPct val="108000"/>
              </a:lnSpc>
              <a:spcAft>
                <a:spcPts val="600"/>
              </a:spcAft>
            </a:pPr>
            <a:r>
              <a:rPr lang="en-US" sz="2000" i="1" dirty="0">
                <a:latin typeface="Cambria Math" panose="02040503050406030204" pitchFamily="18" charset="0"/>
                <a:ea typeface="Cambria Math" panose="02040503050406030204" pitchFamily="18" charset="0"/>
              </a:rPr>
              <a:t>Romans 8:38-39</a:t>
            </a:r>
            <a:endParaRPr lang="en-US" sz="20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84549260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659220"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FE4BC4E-09A5-481F-BC49-97142F4ADBFD}"/>
              </a:ext>
            </a:extLst>
          </p:cNvPr>
          <p:cNvSpPr txBox="1"/>
          <p:nvPr/>
        </p:nvSpPr>
        <p:spPr>
          <a:xfrm>
            <a:off x="6588426" y="2549086"/>
            <a:ext cx="3597062"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Inhale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Be still</a:t>
            </a:r>
          </a:p>
        </p:txBody>
      </p:sp>
      <p:sp>
        <p:nvSpPr>
          <p:cNvPr id="14" name="TextBox 13">
            <a:extLst>
              <a:ext uri="{FF2B5EF4-FFF2-40B4-BE49-F238E27FC236}">
                <a16:creationId xmlns:a16="http://schemas.microsoft.com/office/drawing/2014/main" id="{4667730B-A2E2-4C29-8138-CF9B392F2BDC}"/>
              </a:ext>
            </a:extLst>
          </p:cNvPr>
          <p:cNvSpPr txBox="1"/>
          <p:nvPr/>
        </p:nvSpPr>
        <p:spPr>
          <a:xfrm>
            <a:off x="6588426" y="2575096"/>
            <a:ext cx="5294274" cy="2041149"/>
          </a:xfrm>
          <a:prstGeom prst="rect">
            <a:avLst/>
          </a:prstGeom>
        </p:spPr>
        <p:txBody>
          <a:bodyPr vert="horz" lIns="91440" tIns="45720" rIns="91440" bIns="45720" rtlCol="0" anchor="b">
            <a:noAutofit/>
          </a:bodyPr>
          <a:lstStyle/>
          <a:p>
            <a:pPr>
              <a:lnSpc>
                <a:spcPct val="108000"/>
              </a:lnSpc>
              <a:spcAft>
                <a:spcPts val="600"/>
              </a:spcAft>
            </a:pPr>
            <a:r>
              <a:rPr lang="en-US" sz="4000" i="1" dirty="0">
                <a:latin typeface="Cambria Math" panose="02040503050406030204" pitchFamily="18" charset="0"/>
                <a:ea typeface="Cambria Math" panose="02040503050406030204" pitchFamily="18" charset="0"/>
              </a:rPr>
              <a:t>Exhale</a:t>
            </a:r>
          </a:p>
          <a:p>
            <a:pPr>
              <a:lnSpc>
                <a:spcPct val="108000"/>
              </a:lnSpc>
              <a:spcAft>
                <a:spcPts val="600"/>
              </a:spcAft>
            </a:pPr>
            <a:r>
              <a:rPr lang="en-US" sz="4000" dirty="0">
                <a:latin typeface="Cambria Math" panose="02040503050406030204" pitchFamily="18" charset="0"/>
                <a:ea typeface="Cambria Math" panose="02040503050406030204" pitchFamily="18" charset="0"/>
              </a:rPr>
              <a:t>And know you are God</a:t>
            </a:r>
          </a:p>
        </p:txBody>
      </p:sp>
      <p:sp>
        <p:nvSpPr>
          <p:cNvPr id="15" name="TextBox 14">
            <a:extLst>
              <a:ext uri="{FF2B5EF4-FFF2-40B4-BE49-F238E27FC236}">
                <a16:creationId xmlns:a16="http://schemas.microsoft.com/office/drawing/2014/main" id="{79412493-9AF5-4127-B3E8-1C515B86F7D0}"/>
              </a:ext>
            </a:extLst>
          </p:cNvPr>
          <p:cNvSpPr txBox="1"/>
          <p:nvPr/>
        </p:nvSpPr>
        <p:spPr>
          <a:xfrm>
            <a:off x="6589042" y="2599000"/>
            <a:ext cx="4837381" cy="2041149"/>
          </a:xfrm>
          <a:prstGeom prst="rect">
            <a:avLst/>
          </a:prstGeom>
        </p:spPr>
        <p:txBody>
          <a:bodyPr vert="horz" lIns="91440" tIns="45720" rIns="91440" bIns="45720" rtlCol="0" anchor="b">
            <a:no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rPr>
              <a:t>Be still and </a:t>
            </a:r>
          </a:p>
          <a:p>
            <a:pPr>
              <a:lnSpc>
                <a:spcPct val="108000"/>
              </a:lnSpc>
              <a:spcAft>
                <a:spcPts val="600"/>
              </a:spcAft>
            </a:pPr>
            <a:r>
              <a:rPr lang="en-US" sz="4000" dirty="0">
                <a:latin typeface="Cambria Math" panose="02040503050406030204" pitchFamily="18" charset="0"/>
                <a:ea typeface="Cambria Math" panose="02040503050406030204" pitchFamily="18" charset="0"/>
              </a:rPr>
              <a:t>know you are God</a:t>
            </a:r>
          </a:p>
        </p:txBody>
      </p:sp>
    </p:spTree>
    <p:extLst>
      <p:ext uri="{BB962C8B-B14F-4D97-AF65-F5344CB8AC3E}">
        <p14:creationId xmlns:p14="http://schemas.microsoft.com/office/powerpoint/2010/main" val="24086892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7000"/>
                                        <p:tgtEl>
                                          <p:spTgt spid="13"/>
                                        </p:tgtEl>
                                      </p:cBhvr>
                                    </p:animEffect>
                                  </p:childTnLst>
                                </p:cTn>
                              </p:par>
                            </p:childTnLst>
                          </p:cTn>
                        </p:par>
                        <p:par>
                          <p:cTn id="8" fill="hold">
                            <p:stCondLst>
                              <p:cond delay="7000"/>
                            </p:stCondLst>
                            <p:childTnLst>
                              <p:par>
                                <p:cTn id="9" presetID="10" presetClass="exit" presetSubtype="0" fill="hold" grpId="1" nodeType="afterEffect">
                                  <p:stCondLst>
                                    <p:cond delay="0"/>
                                  </p:stCondLst>
                                  <p:childTnLst>
                                    <p:animEffect transition="out" filter="fade">
                                      <p:cBhvr>
                                        <p:cTn id="10" dur="2000"/>
                                        <p:tgtEl>
                                          <p:spTgt spid="13"/>
                                        </p:tgtEl>
                                      </p:cBhvr>
                                    </p:animEffect>
                                    <p:set>
                                      <p:cBhvr>
                                        <p:cTn id="11" dur="1" fill="hold">
                                          <p:stCondLst>
                                            <p:cond delay="1999"/>
                                          </p:stCondLst>
                                        </p:cTn>
                                        <p:tgtEl>
                                          <p:spTgt spid="13"/>
                                        </p:tgtEl>
                                        <p:attrNameLst>
                                          <p:attrName>style.visibility</p:attrName>
                                        </p:attrNameLst>
                                      </p:cBhvr>
                                      <p:to>
                                        <p:strVal val="hidden"/>
                                      </p:to>
                                    </p:se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7000"/>
                                        <p:tgtEl>
                                          <p:spTgt spid="14"/>
                                        </p:tgtEl>
                                      </p:cBhvr>
                                    </p:animEffect>
                                  </p:childTnLst>
                                </p:cTn>
                              </p:par>
                            </p:childTnLst>
                          </p:cTn>
                        </p:par>
                        <p:par>
                          <p:cTn id="15" fill="hold">
                            <p:stCondLst>
                              <p:cond delay="14000"/>
                            </p:stCondLst>
                            <p:childTnLst>
                              <p:par>
                                <p:cTn id="16" presetID="10" presetClass="exit" presetSubtype="0" fill="hold" grpId="1" nodeType="afterEffect">
                                  <p:stCondLst>
                                    <p:cond delay="0"/>
                                  </p:stCondLst>
                                  <p:childTnLst>
                                    <p:animEffect transition="out" filter="fade">
                                      <p:cBhvr>
                                        <p:cTn id="17" dur="2000"/>
                                        <p:tgtEl>
                                          <p:spTgt spid="14"/>
                                        </p:tgtEl>
                                      </p:cBhvr>
                                    </p:animEffect>
                                    <p:set>
                                      <p:cBhvr>
                                        <p:cTn id="18" dur="1" fill="hold">
                                          <p:stCondLst>
                                            <p:cond delay="1999"/>
                                          </p:stCondLst>
                                        </p:cTn>
                                        <p:tgtEl>
                                          <p:spTgt spid="14"/>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2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4" grpId="0"/>
      <p:bldP spid="14" grpId="1"/>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EB72099-5207-4E73-A479-B94C8E94DE7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 y="0"/>
            <a:ext cx="10645823" cy="7097215"/>
          </a:xfrm>
          <a:prstGeom prst="rect">
            <a:avLst/>
          </a:prstGeom>
        </p:spPr>
      </p:pic>
      <p:sp>
        <p:nvSpPr>
          <p:cNvPr id="24" name="Rectangle 23">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42CF9D3A-3865-42A1-A0A7-0A3E3F1A1290}"/>
              </a:ext>
            </a:extLst>
          </p:cNvPr>
          <p:cNvSpPr txBox="1"/>
          <p:nvPr/>
        </p:nvSpPr>
        <p:spPr>
          <a:xfrm>
            <a:off x="7848600" y="1122363"/>
            <a:ext cx="4023360" cy="3204134"/>
          </a:xfrm>
          <a:prstGeom prst="rect">
            <a:avLst/>
          </a:prstGeom>
        </p:spPr>
        <p:txBody>
          <a:bodyPr vert="horz" lIns="91440" tIns="45720" rIns="91440" bIns="45720" rtlCol="0" anchor="b">
            <a:normAutofit/>
          </a:bodyPr>
          <a:lstStyle/>
          <a:p>
            <a:pPr>
              <a:lnSpc>
                <a:spcPct val="90000"/>
              </a:lnSpc>
              <a:spcBef>
                <a:spcPct val="0"/>
              </a:spcBef>
              <a:spcAft>
                <a:spcPts val="600"/>
              </a:spcAft>
            </a:pPr>
            <a:endParaRPr lang="en-US" sz="4800" dirty="0">
              <a:latin typeface="+mj-lt"/>
              <a:ea typeface="+mj-ea"/>
              <a:cs typeface="+mj-cs"/>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F8EACA-CA5D-4BB7-8744-EF5E54F05CE7}"/>
              </a:ext>
            </a:extLst>
          </p:cNvPr>
          <p:cNvSpPr/>
          <p:nvPr/>
        </p:nvSpPr>
        <p:spPr>
          <a:xfrm>
            <a:off x="7399650" y="280030"/>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C7C8024-D1D2-4B30-B7AF-4372EEC1E952}"/>
              </a:ext>
            </a:extLst>
          </p:cNvPr>
          <p:cNvSpPr txBox="1"/>
          <p:nvPr/>
        </p:nvSpPr>
        <p:spPr>
          <a:xfrm>
            <a:off x="240632" y="6430626"/>
            <a:ext cx="4523873" cy="2462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anose="020B0604020202020204" pitchFamily="34" charset="0"/>
                <a:ea typeface="ヒラギノ角ゴ Pro W3"/>
                <a:cs typeface="Arial" panose="020B0604020202020204" pitchFamily="34" charset="0"/>
              </a:rPr>
              <a:t>© The Catholic Health Association of the United States</a:t>
            </a:r>
          </a:p>
        </p:txBody>
      </p:sp>
      <p:sp>
        <p:nvSpPr>
          <p:cNvPr id="11" name="Rectangle 10">
            <a:extLst>
              <a:ext uri="{FF2B5EF4-FFF2-40B4-BE49-F238E27FC236}">
                <a16:creationId xmlns:a16="http://schemas.microsoft.com/office/drawing/2014/main" id="{E895D94B-98DB-4296-B79E-73A0245E4820}"/>
              </a:ext>
            </a:extLst>
          </p:cNvPr>
          <p:cNvSpPr/>
          <p:nvPr/>
        </p:nvSpPr>
        <p:spPr>
          <a:xfrm>
            <a:off x="7147783" y="4323286"/>
            <a:ext cx="5044216"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38115FC-56EC-475A-B82A-77FE5F70C010}"/>
              </a:ext>
            </a:extLst>
          </p:cNvPr>
          <p:cNvSpPr/>
          <p:nvPr/>
        </p:nvSpPr>
        <p:spPr>
          <a:xfrm>
            <a:off x="7147783" y="6284836"/>
            <a:ext cx="1608083" cy="570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F91460E0-F3B6-4498-ACE0-B32ABD3DE023}"/>
              </a:ext>
            </a:extLst>
          </p:cNvPr>
          <p:cNvCxnSpPr/>
          <p:nvPr/>
        </p:nvCxnSpPr>
        <p:spPr>
          <a:xfrm>
            <a:off x="6052930" y="4894066"/>
            <a:ext cx="4422913"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86500509-DFF8-4DCC-8266-659FD7C7C28E}"/>
              </a:ext>
            </a:extLst>
          </p:cNvPr>
          <p:cNvSpPr/>
          <p:nvPr/>
        </p:nvSpPr>
        <p:spPr>
          <a:xfrm>
            <a:off x="6056243" y="874052"/>
            <a:ext cx="5684430" cy="3800912"/>
          </a:xfrm>
          <a:prstGeom prst="rect">
            <a:avLst/>
          </a:prstGeom>
        </p:spPr>
        <p:txBody>
          <a:bodyPr wrap="square">
            <a:spAutoFit/>
          </a:bodyPr>
          <a:lstStyle/>
          <a:p>
            <a:pPr>
              <a:lnSpc>
                <a:spcPct val="108000"/>
              </a:lnSpc>
              <a:spcAft>
                <a:spcPts val="600"/>
              </a:spcAft>
            </a:pPr>
            <a:r>
              <a:rPr lang="en-US" sz="4000" dirty="0">
                <a:latin typeface="Cambria Math" panose="02040503050406030204" pitchFamily="18" charset="0"/>
                <a:ea typeface="Cambria Math" panose="02040503050406030204" pitchFamily="18" charset="0"/>
                <a:cs typeface="Times New Roman" panose="02020603050405020304" pitchFamily="18" charset="0"/>
              </a:rPr>
              <a:t>He says, "Be still, and know that I am God; I will be exalted among the nations, I will be exalted in the earth." </a:t>
            </a:r>
            <a:endParaRPr lang="en-US" sz="4000" dirty="0">
              <a:effectLst/>
              <a:latin typeface="Cambria Math" panose="02040503050406030204" pitchFamily="18" charset="0"/>
              <a:ea typeface="Cambria Math" panose="02040503050406030204" pitchFamily="18" charset="0"/>
              <a:cs typeface="Times New Roman" panose="02020603050405020304" pitchFamily="18" charset="0"/>
            </a:endParaRPr>
          </a:p>
          <a:p>
            <a:pPr>
              <a:lnSpc>
                <a:spcPct val="108000"/>
              </a:lnSpc>
              <a:spcAft>
                <a:spcPts val="600"/>
              </a:spcAft>
            </a:pPr>
            <a:r>
              <a:rPr lang="en-US" sz="2000" i="1" dirty="0">
                <a:latin typeface="Cambria Math" panose="02040503050406030204" pitchFamily="18" charset="0"/>
                <a:ea typeface="Cambria Math" panose="02040503050406030204" pitchFamily="18" charset="0"/>
                <a:cs typeface="Times New Roman" panose="02020603050405020304" pitchFamily="18" charset="0"/>
              </a:rPr>
              <a:t>Psalm 46:10</a:t>
            </a:r>
            <a:endParaRPr lang="en-US" sz="2000" dirty="0">
              <a:effectLst/>
              <a:latin typeface="Cambria Math" panose="02040503050406030204" pitchFamily="18" charset="0"/>
              <a:ea typeface="Cambria Math"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75601905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619</Words>
  <Application>Microsoft Office PowerPoint</Application>
  <PresentationFormat>Widescreen</PresentationFormat>
  <Paragraphs>101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Danette Thompson</dc:creator>
  <cp:lastModifiedBy>Danette Thompson</cp:lastModifiedBy>
  <cp:revision>25</cp:revision>
  <dcterms:created xsi:type="dcterms:W3CDTF">2020-03-24T17:10:58Z</dcterms:created>
  <dcterms:modified xsi:type="dcterms:W3CDTF">2020-03-31T17:18:30Z</dcterms:modified>
</cp:coreProperties>
</file>